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8" r:id="rId3"/>
    <p:sldId id="257" r:id="rId4"/>
    <p:sldId id="264" r:id="rId5"/>
    <p:sldId id="262" r:id="rId6"/>
    <p:sldId id="265" r:id="rId7"/>
    <p:sldId id="263" r:id="rId8"/>
    <p:sldId id="266" r:id="rId9"/>
    <p:sldId id="270" r:id="rId10"/>
    <p:sldId id="259" r:id="rId11"/>
    <p:sldId id="260" r:id="rId12"/>
    <p:sldId id="261" r:id="rId13"/>
    <p:sldId id="275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6600"/>
    <a:srgbClr val="FF00FF"/>
    <a:srgbClr val="920000"/>
    <a:srgbClr val="00CC00"/>
    <a:srgbClr val="89CC40"/>
    <a:srgbClr val="D1E1FF"/>
    <a:srgbClr val="ABC7FF"/>
    <a:srgbClr val="8F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7" autoAdjust="0"/>
    <p:restoredTop sz="93945" autoAdjust="0"/>
  </p:normalViewPr>
  <p:slideViewPr>
    <p:cSldViewPr>
      <p:cViewPr varScale="1">
        <p:scale>
          <a:sx n="62" d="100"/>
          <a:sy n="62" d="100"/>
        </p:scale>
        <p:origin x="84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5/12/2019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6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to be addressed:</a:t>
            </a:r>
          </a:p>
          <a:p>
            <a:pPr>
              <a:spcBef>
                <a:spcPts val="1200"/>
              </a:spcBef>
            </a:pPr>
            <a:r>
              <a:rPr lang="en-US" dirty="0"/>
              <a:t>What is glass?</a:t>
            </a:r>
          </a:p>
          <a:p>
            <a:pPr>
              <a:spcBef>
                <a:spcPts val="1200"/>
              </a:spcBef>
            </a:pPr>
            <a:r>
              <a:rPr lang="en-US" dirty="0"/>
              <a:t>How fast is “fast enough” during cooling?</a:t>
            </a:r>
          </a:p>
          <a:p>
            <a:pPr>
              <a:spcBef>
                <a:spcPts val="1200"/>
              </a:spcBef>
            </a:pPr>
            <a:r>
              <a:rPr lang="en-US" dirty="0"/>
              <a:t>Why some materials easily form glass while others do not?</a:t>
            </a:r>
          </a:p>
          <a:p>
            <a:pPr>
              <a:spcBef>
                <a:spcPts val="1200"/>
              </a:spcBef>
            </a:pPr>
            <a:r>
              <a:rPr lang="en-US" dirty="0"/>
              <a:t>Why glass properties are dependent on thermal history?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4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Amorphous does not mean random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2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2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1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90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 sz="2200"/>
            </a:lvl1pPr>
            <a:lvl2pPr>
              <a:spcBef>
                <a:spcPts val="800"/>
              </a:spcBef>
              <a:defRPr sz="2200"/>
            </a:lvl2pPr>
            <a:lvl3pPr>
              <a:spcBef>
                <a:spcPts val="800"/>
              </a:spcBef>
              <a:defRPr sz="2200"/>
            </a:lvl3pPr>
            <a:lvl4pPr>
              <a:spcBef>
                <a:spcPts val="800"/>
              </a:spcBef>
              <a:defRPr sz="2200"/>
            </a:lvl4pPr>
            <a:lvl5pPr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2008/07/29/science/29glass.html?pagewanted=all&amp;_r=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3.022</a:t>
            </a:r>
            <a:br>
              <a:rPr lang="en-US" sz="2600" dirty="0"/>
            </a:br>
            <a:r>
              <a:rPr lang="en-US" sz="2600" dirty="0"/>
              <a:t>Microstructural Evolution in Materials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500" dirty="0" smtClean="0"/>
              <a:t>15: </a:t>
            </a:r>
            <a:r>
              <a:rPr lang="en-US" sz="2500" dirty="0"/>
              <a:t>Glass Transition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3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nucleation and growth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221" r="1113" b="3334"/>
          <a:stretch/>
        </p:blipFill>
        <p:spPr>
          <a:xfrm>
            <a:off x="457200" y="1676400"/>
            <a:ext cx="6096000" cy="450573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716427" y="1752602"/>
            <a:ext cx="0" cy="38587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965885" y="2971800"/>
            <a:ext cx="1755648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005509" y="198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Metastable zone of </a:t>
            </a:r>
            <a:r>
              <a:rPr lang="en-US" dirty="0" err="1"/>
              <a:t>supercooling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1084" y="5642106"/>
            <a:ext cx="5581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72200" y="3124200"/>
            <a:ext cx="2209800" cy="19812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Driving force: </a:t>
            </a:r>
            <a:r>
              <a:rPr lang="en-US" dirty="0" err="1">
                <a:solidFill>
                  <a:prstClr val="black"/>
                </a:solidFill>
                <a:latin typeface="Arial" charset="0"/>
              </a:rPr>
              <a:t>supercooling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Both processes are thermally activated</a:t>
            </a:r>
            <a:endParaRPr kumimoji="0" lang="en-US" sz="18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Time-temperature-transformation (TTT) diagram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8" y="1676400"/>
            <a:ext cx="6048410" cy="474806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114612" y="2817705"/>
            <a:ext cx="3426455" cy="2668695"/>
          </a:xfrm>
          <a:custGeom>
            <a:avLst/>
            <a:gdLst>
              <a:gd name="connsiteX0" fmla="*/ 3033097 w 3041335"/>
              <a:gd name="connsiteY0" fmla="*/ 0 h 2561968"/>
              <a:gd name="connsiteX1" fmla="*/ 1747994 w 3041335"/>
              <a:gd name="connsiteY1" fmla="*/ 49427 h 2561968"/>
              <a:gd name="connsiteX2" fmla="*/ 512318 w 3041335"/>
              <a:gd name="connsiteY2" fmla="*/ 222422 h 2561968"/>
              <a:gd name="connsiteX3" fmla="*/ 59237 w 3041335"/>
              <a:gd name="connsiteY3" fmla="*/ 436605 h 2561968"/>
              <a:gd name="connsiteX4" fmla="*/ 59237 w 3041335"/>
              <a:gd name="connsiteY4" fmla="*/ 584887 h 2561968"/>
              <a:gd name="connsiteX5" fmla="*/ 553508 w 3041335"/>
              <a:gd name="connsiteY5" fmla="*/ 1029730 h 2561968"/>
              <a:gd name="connsiteX6" fmla="*/ 1088967 w 3041335"/>
              <a:gd name="connsiteY6" fmla="*/ 1474573 h 2561968"/>
              <a:gd name="connsiteX7" fmla="*/ 1690329 w 3041335"/>
              <a:gd name="connsiteY7" fmla="*/ 1869989 h 2561968"/>
              <a:gd name="connsiteX8" fmla="*/ 2637681 w 3041335"/>
              <a:gd name="connsiteY8" fmla="*/ 2413687 h 2561968"/>
              <a:gd name="connsiteX9" fmla="*/ 3041335 w 3041335"/>
              <a:gd name="connsiteY9" fmla="*/ 2561968 h 25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1335" h="2561968">
                <a:moveTo>
                  <a:pt x="3033097" y="0"/>
                </a:moveTo>
                <a:cubicBezTo>
                  <a:pt x="2600610" y="6178"/>
                  <a:pt x="2168124" y="12357"/>
                  <a:pt x="1747994" y="49427"/>
                </a:cubicBezTo>
                <a:cubicBezTo>
                  <a:pt x="1327864" y="86497"/>
                  <a:pt x="793777" y="157892"/>
                  <a:pt x="512318" y="222422"/>
                </a:cubicBezTo>
                <a:cubicBezTo>
                  <a:pt x="230858" y="286952"/>
                  <a:pt x="134750" y="376194"/>
                  <a:pt x="59237" y="436605"/>
                </a:cubicBezTo>
                <a:cubicBezTo>
                  <a:pt x="-16277" y="497016"/>
                  <a:pt x="-23141" y="486033"/>
                  <a:pt x="59237" y="584887"/>
                </a:cubicBezTo>
                <a:cubicBezTo>
                  <a:pt x="141615" y="683741"/>
                  <a:pt x="381886" y="881449"/>
                  <a:pt x="553508" y="1029730"/>
                </a:cubicBezTo>
                <a:cubicBezTo>
                  <a:pt x="725130" y="1178011"/>
                  <a:pt x="899497" y="1334530"/>
                  <a:pt x="1088967" y="1474573"/>
                </a:cubicBezTo>
                <a:cubicBezTo>
                  <a:pt x="1278437" y="1614616"/>
                  <a:pt x="1432210" y="1713470"/>
                  <a:pt x="1690329" y="1869989"/>
                </a:cubicBezTo>
                <a:cubicBezTo>
                  <a:pt x="1948448" y="2026508"/>
                  <a:pt x="2412513" y="2298357"/>
                  <a:pt x="2637681" y="2413687"/>
                </a:cubicBezTo>
                <a:cubicBezTo>
                  <a:pt x="2862849" y="2529017"/>
                  <a:pt x="2952092" y="2545492"/>
                  <a:pt x="3041335" y="2561968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21942" y="2327190"/>
            <a:ext cx="3952631" cy="2854410"/>
            <a:chOff x="1472514" y="2327190"/>
            <a:chExt cx="3952631" cy="285441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1472514" y="2327190"/>
              <a:ext cx="3952631" cy="28544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625810" y="4144506"/>
              <a:ext cx="1665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Critical cooling rate </a:t>
              </a:r>
              <a:r>
                <a:rPr lang="en-US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i="1" baseline="-250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976552" y="6101261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R. Busch, </a:t>
            </a:r>
            <a:r>
              <a:rPr lang="en-US" sz="1400" i="1" dirty="0"/>
              <a:t>JOM</a:t>
            </a:r>
            <a:r>
              <a:rPr lang="en-US" sz="1400" dirty="0"/>
              <a:t> </a:t>
            </a:r>
            <a:r>
              <a:rPr lang="en-US" sz="1400" b="1" dirty="0"/>
              <a:t>52</a:t>
            </a:r>
            <a:r>
              <a:rPr lang="en-US" sz="1400" dirty="0"/>
              <a:t>, 39-42 (2000)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05466" y="2286000"/>
            <a:ext cx="7078362" cy="1991159"/>
            <a:chOff x="1505466" y="2286000"/>
            <a:chExt cx="7078362" cy="199115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1505466" y="3336324"/>
              <a:ext cx="5943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6831228" y="2726724"/>
              <a:ext cx="0" cy="609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831228" y="3352800"/>
              <a:ext cx="0" cy="6126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6853900" y="2286000"/>
              <a:ext cx="17299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Driving force (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</a:rPr>
                <a:t>supercooling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) limited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68548" y="3630828"/>
              <a:ext cx="1577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Diffusion limited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flipV="1">
              <a:off x="5791200" y="2327190"/>
              <a:ext cx="0" cy="10256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5824152" y="2489585"/>
            <a:ext cx="46831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241200" imgH="164880" progId="Equation.DSMT4">
                    <p:embed/>
                  </p:oleObj>
                </mc:Choice>
                <mc:Fallback>
                  <p:oleObj name="Equation" r:id="rId5" imgW="241200" imgH="164880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152" y="2489585"/>
                          <a:ext cx="468312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646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cooling rate and glass 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800600" y="1719648"/>
          <a:ext cx="3810000" cy="3393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Technique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 cooling rate (°C/s)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Air quench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Liquid</a:t>
                      </a:r>
                      <a:r>
                        <a:rPr lang="en-US" baseline="0" dirty="0"/>
                        <a:t> quench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Droplet spray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Melt</a:t>
                      </a:r>
                      <a:r>
                        <a:rPr lang="en-US" baseline="0" dirty="0"/>
                        <a:t> spinning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5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Selective laser melting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6</a:t>
                      </a:r>
                      <a:r>
                        <a:rPr lang="en-US" dirty="0"/>
                        <a:t>-10</a:t>
                      </a:r>
                      <a:r>
                        <a:rPr lang="en-US" baseline="30000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Vapor deposition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10</a:t>
                      </a:r>
                      <a:r>
                        <a:rPr lang="en-US" baseline="30000" dirty="0"/>
                        <a:t>14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533400" y="1719648"/>
          <a:ext cx="3886200" cy="358140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cooling rate (°C/s)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 × 10</a:t>
                      </a:r>
                      <a:r>
                        <a:rPr lang="en-US" baseline="30000" dirty="0"/>
                        <a:t>-6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GeO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 ×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O·2SiO</a:t>
                      </a:r>
                      <a:r>
                        <a:rPr lang="en-US" baseline="-25000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× 10</a:t>
                      </a:r>
                      <a:r>
                        <a:rPr lang="en-US" baseline="30000" dirty="0"/>
                        <a:t>-3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Water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Vitreloy-1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Typical 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Silver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133850" y="5402263"/>
          <a:ext cx="18716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965160" imgH="482400" progId="Equation.DSMT4">
                  <p:embed/>
                </p:oleObj>
              </mc:Choice>
              <mc:Fallback>
                <p:oleObj name="Equation" r:id="rId3" imgW="965160" imgH="4824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5402263"/>
                        <a:ext cx="187166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635795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Maximum glass sample thickness: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9541" y="5635795"/>
            <a:ext cx="229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latin typeface="Symbol" panose="05050102010706020507" pitchFamily="18" charset="2"/>
              </a:rPr>
              <a:t>a </a:t>
            </a:r>
            <a:r>
              <a:rPr lang="en-US" dirty="0"/>
              <a:t>: thermal diffusivity</a:t>
            </a:r>
          </a:p>
        </p:txBody>
      </p:sp>
    </p:spTree>
    <p:extLst>
      <p:ext uri="{BB962C8B-B14F-4D97-AF65-F5344CB8AC3E}">
        <p14:creationId xmlns:p14="http://schemas.microsoft.com/office/powerpoint/2010/main" val="1145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US" sz="2000" dirty="0"/>
              <a:t>What is glass?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Metastable solids exhibiting glass transition and lacking long-range order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Why are glass properties history-dependent?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Glass structure can be trapped in different metastable basins and is path-dependent</a:t>
            </a:r>
          </a:p>
          <a:p>
            <a:pPr>
              <a:spcBef>
                <a:spcPts val="1000"/>
              </a:spcBef>
            </a:pPr>
            <a:r>
              <a:rPr lang="en-US" sz="2000" dirty="0"/>
              <a:t>How to determine the cooling rate necessary for glass formation?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Time-temperature-transformation (TTT) </a:t>
            </a:r>
            <a:r>
              <a:rPr lang="en-US" sz="2000" dirty="0" smtClean="0"/>
              <a:t>diagram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03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295400"/>
            <a:ext cx="9144000" cy="4038600"/>
          </a:xfrm>
          <a:prstGeom prst="rect">
            <a:avLst/>
          </a:prstGeom>
          <a:solidFill>
            <a:srgbClr val="007A00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1160" y="2209800"/>
            <a:ext cx="5891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THE FOLLOWING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PREVIEW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HAS BEEN APPROVED FOR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9921" y="2616282"/>
            <a:ext cx="5350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Arial"/>
              </a:rPr>
              <a:t>ALL 3.022 PARTICIPANTS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81200" y="3685401"/>
          <a:ext cx="5288280" cy="1127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121">
                <a:tc rowSpan="2"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RESTRICTED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99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VIEWERS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WHO HAVEN’T TAKEN KINETICS REQUIRE ACCOMPANYING MIT DMSE STUDENTS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1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STRONG MATERIALS SCIENCE COMPONENTS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82354" y="4901624"/>
            <a:ext cx="1694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white">
                    <a:lumMod val="95000"/>
                  </a:prstClr>
                </a:solidFill>
              </a:rPr>
              <a:t>www.classratings.com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545516" y="4904601"/>
            <a:ext cx="1106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200" dirty="0">
                <a:solidFill>
                  <a:prstClr val="white">
                    <a:lumMod val="95000"/>
                  </a:prstClr>
                </a:solidFill>
              </a:rPr>
              <a:t>dmse.mit.edu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7255030" y="4142601"/>
            <a:ext cx="373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4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andwich&#10;&#10;Description generated with very high confidence">
            <a:extLst>
              <a:ext uri="{FF2B5EF4-FFF2-40B4-BE49-F238E27FC236}">
                <a16:creationId xmlns:a16="http://schemas.microsoft.com/office/drawing/2014/main" id="{22FB444D-650A-4EE3-8D84-619138E56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304800"/>
            <a:ext cx="4555816" cy="90281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tIns="91440" bIns="91440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2000" dirty="0">
                <a:latin typeface="Comic Sans MS" panose="030F0702030302020204" pitchFamily="66" charset="0"/>
              </a:rPr>
              <a:t>We proudly present</a:t>
            </a:r>
          </a:p>
          <a:p>
            <a:pPr algn="ctr">
              <a:spcBef>
                <a:spcPts val="800"/>
              </a:spcBef>
            </a:pPr>
            <a:r>
              <a:rPr lang="en-US" sz="2000" dirty="0">
                <a:latin typeface="Comic Sans MS" panose="030F0702030302020204" pitchFamily="66" charset="0"/>
              </a:rPr>
              <a:t>“Microstructural Evolution in Foods”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A5D3E-B807-43E7-892D-4D0BB0F5CCFB}"/>
              </a:ext>
            </a:extLst>
          </p:cNvPr>
          <p:cNvSpPr/>
          <p:nvPr/>
        </p:nvSpPr>
        <p:spPr>
          <a:xfrm>
            <a:off x="6551620" y="6545516"/>
            <a:ext cx="25955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Image Credit: </a:t>
            </a:r>
            <a:r>
              <a:rPr lang="en-US" sz="1100" dirty="0" err="1">
                <a:solidFill>
                  <a:schemeClr val="bg1"/>
                </a:solidFill>
              </a:rPr>
              <a:t>profkarim</a:t>
            </a:r>
            <a:r>
              <a:rPr lang="en-US" sz="1100" dirty="0">
                <a:solidFill>
                  <a:schemeClr val="bg1"/>
                </a:solidFill>
              </a:rPr>
              <a:t> CC BY-SA 2.0</a:t>
            </a:r>
          </a:p>
        </p:txBody>
      </p:sp>
    </p:spTree>
    <p:extLst>
      <p:ext uri="{BB962C8B-B14F-4D97-AF65-F5344CB8AC3E}">
        <p14:creationId xmlns:p14="http://schemas.microsoft.com/office/powerpoint/2010/main" val="199011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enthalpy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volume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melting </a:t>
            </a:r>
            <a:r>
              <a:rPr lang="en-US" dirty="0" smtClean="0"/>
              <a:t>point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</a:t>
            </a:r>
            <a:r>
              <a:rPr lang="en-US" dirty="0"/>
              <a:t>– temperature</a:t>
            </a:r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Fictive temperature</a:t>
            </a:r>
            <a:endParaRPr lang="en-US" dirty="0"/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Gibbs free energy</a:t>
            </a:r>
            <a:endParaRPr lang="en-US" dirty="0"/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observation time, duration of experimental observation</a:t>
            </a:r>
            <a:endParaRPr lang="en-US" dirty="0"/>
          </a:p>
          <a:p>
            <a:r>
              <a:rPr lang="en-US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intervalley</a:t>
            </a:r>
            <a:r>
              <a:rPr lang="en-US" dirty="0" smtClean="0"/>
              <a:t> transition time, time it takes for a system to transition from a local metastable energy basin to another</a:t>
            </a:r>
          </a:p>
          <a:p>
            <a:r>
              <a:rPr lang="en-US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attempt frequency or atomic vibrational frequency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</a:t>
            </a:r>
            <a:r>
              <a:rPr lang="en-US" dirty="0"/>
              <a:t>– Boltzmann constant (1.38 × 10</a:t>
            </a:r>
            <a:r>
              <a:rPr lang="en-US" baseline="30000" dirty="0"/>
              <a:t>-23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 kg s</a:t>
            </a:r>
            <a:r>
              <a:rPr lang="en-US" baseline="30000" dirty="0"/>
              <a:t>-2</a:t>
            </a:r>
            <a:r>
              <a:rPr lang="en-US" dirty="0"/>
              <a:t> K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8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/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average energy barrier height </a:t>
            </a:r>
            <a:r>
              <a:rPr lang="en-US" dirty="0"/>
              <a:t>between </a:t>
            </a:r>
            <a:r>
              <a:rPr lang="en-US" dirty="0" smtClean="0"/>
              <a:t>metastable states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glass transition temperature</a:t>
            </a:r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critical cooling rate to prevent crystallization</a:t>
            </a:r>
          </a:p>
          <a:p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 smtClean="0"/>
              <a:t>supercooling</a:t>
            </a:r>
            <a:r>
              <a:rPr lang="en-US" dirty="0" smtClean="0"/>
              <a:t> corresponding to the nose temperature</a:t>
            </a:r>
          </a:p>
          <a:p>
            <a:r>
              <a:rPr lang="en-US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thermal diffusivity</a:t>
            </a:r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maximum thickness of sample that can maintain a homogeneous glassy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210745"/>
            <a:ext cx="3365965" cy="204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3.071 Amorphous Materials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4" y="4655369"/>
            <a:ext cx="3800476" cy="1600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30936"/>
            <a:ext cx="3771900" cy="196822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14081" y="1737871"/>
            <a:ext cx="145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3-d printing with glass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54" y="1630936"/>
            <a:ext cx="2782147" cy="2579809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652452" y="170713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Sapphire vs. tempered glass: which is better?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23260"/>
            <a:ext cx="2728342" cy="210807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695598" y="4171447"/>
            <a:ext cx="125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4517" y="4316835"/>
            <a:ext cx="165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is </a:t>
            </a:r>
            <a:r>
              <a:rPr lang="en-US" dirty="0" err="1">
                <a:solidFill>
                  <a:schemeClr val="bg1"/>
                </a:solidFill>
              </a:rPr>
              <a:t>Liquidmetal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755136"/>
            <a:ext cx="971550" cy="114819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672323" y="5534943"/>
            <a:ext cx="208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Glass: where arts and science meet</a:t>
            </a:r>
          </a:p>
        </p:txBody>
      </p:sp>
    </p:spTree>
    <p:extLst>
      <p:ext uri="{BB962C8B-B14F-4D97-AF65-F5344CB8AC3E}">
        <p14:creationId xmlns:p14="http://schemas.microsoft.com/office/powerpoint/2010/main" val="202700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48535"/>
            <a:ext cx="3657600" cy="4077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7" y="1652099"/>
            <a:ext cx="3429000" cy="46177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3335" y="5962042"/>
            <a:ext cx="395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“What don’t we know?” </a:t>
            </a:r>
            <a:r>
              <a:rPr lang="en-US" sz="1400" i="1" dirty="0"/>
              <a:t>Science</a:t>
            </a:r>
            <a:r>
              <a:rPr lang="en-US" sz="1400" dirty="0"/>
              <a:t> </a:t>
            </a:r>
            <a:r>
              <a:rPr lang="en-US" sz="1400" b="1" dirty="0"/>
              <a:t>309</a:t>
            </a:r>
            <a:r>
              <a:rPr lang="en-US" sz="1400" dirty="0"/>
              <a:t>, 83 (2005)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sz="2600" dirty="0">
                <a:hlinkClick r:id="rId4"/>
              </a:rPr>
              <a:t>“The Nature of Glass Remains Anything but Clear”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585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transition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2945" y="5715060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4192" y="1717599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812" y="4743710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Crystal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4806" y="2139768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0296" y="1517744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H, V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3585863" y="2631883"/>
            <a:ext cx="687119" cy="7638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4283403" y="1864584"/>
            <a:ext cx="701182" cy="76199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4294815" y="2606158"/>
            <a:ext cx="0" cy="21323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986510" y="4730222"/>
            <a:ext cx="3308307" cy="60482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294815" y="4730222"/>
            <a:ext cx="0" cy="92872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4448807" y="2041696"/>
            <a:ext cx="380000" cy="41147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94815" y="3370213"/>
            <a:ext cx="0" cy="56860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303122" y="4973199"/>
            <a:ext cx="675078" cy="11887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922826" y="2611241"/>
            <a:ext cx="366420" cy="41147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4" name="Freeform 13"/>
          <p:cNvSpPr/>
          <p:nvPr/>
        </p:nvSpPr>
        <p:spPr bwMode="auto">
          <a:xfrm>
            <a:off x="3694770" y="2238197"/>
            <a:ext cx="408087" cy="615862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659748" y="5688985"/>
            <a:ext cx="4325112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3595963" y="3398767"/>
            <a:ext cx="373" cy="1463035"/>
            <a:chOff x="3595963" y="3383399"/>
            <a:chExt cx="373" cy="1463035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595963" y="3383399"/>
              <a:ext cx="0" cy="146303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3596336" y="3776061"/>
              <a:ext cx="0" cy="47577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cxnSp>
        <p:nvCxnSpPr>
          <p:cNvPr id="22" name="Straight Arrow Connector 21"/>
          <p:cNvCxnSpPr/>
          <p:nvPr/>
        </p:nvCxnSpPr>
        <p:spPr bwMode="auto">
          <a:xfrm flipV="1">
            <a:off x="672796" y="1782357"/>
            <a:ext cx="30087" cy="390142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pSp>
        <p:nvGrpSpPr>
          <p:cNvPr id="67" name="Group 66"/>
          <p:cNvGrpSpPr/>
          <p:nvPr/>
        </p:nvGrpSpPr>
        <p:grpSpPr>
          <a:xfrm>
            <a:off x="777029" y="3380962"/>
            <a:ext cx="2823250" cy="814504"/>
            <a:chOff x="777029" y="3365594"/>
            <a:chExt cx="2823250" cy="814504"/>
          </a:xfrm>
        </p:grpSpPr>
        <p:sp>
          <p:nvSpPr>
            <p:cNvPr id="27" name="Freeform 26"/>
            <p:cNvSpPr/>
            <p:nvPr/>
          </p:nvSpPr>
          <p:spPr bwMode="auto">
            <a:xfrm>
              <a:off x="1003083" y="3365594"/>
              <a:ext cx="2597196" cy="814504"/>
            </a:xfrm>
            <a:custGeom>
              <a:avLst/>
              <a:gdLst>
                <a:gd name="connsiteX0" fmla="*/ 1874904 w 1874904"/>
                <a:gd name="connsiteY0" fmla="*/ 0 h 814507"/>
                <a:gd name="connsiteX1" fmla="*/ 1383126 w 1874904"/>
                <a:gd name="connsiteY1" fmla="*/ 414938 h 814507"/>
                <a:gd name="connsiteX2" fmla="*/ 0 w 1874904"/>
                <a:gd name="connsiteY2" fmla="*/ 814507 h 814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904" h="814507">
                  <a:moveTo>
                    <a:pt x="1874904" y="0"/>
                  </a:moveTo>
                  <a:cubicBezTo>
                    <a:pt x="1785257" y="139593"/>
                    <a:pt x="1695610" y="279187"/>
                    <a:pt x="1383126" y="414938"/>
                  </a:cubicBezTo>
                  <a:cubicBezTo>
                    <a:pt x="1070642" y="550689"/>
                    <a:pt x="535321" y="682598"/>
                    <a:pt x="0" y="814507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flipH="1">
              <a:off x="1331579" y="4013710"/>
              <a:ext cx="595333" cy="10972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777029" y="3623122"/>
              <a:ext cx="1109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Glass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559746" y="2682368"/>
            <a:ext cx="1952872" cy="1342648"/>
            <a:chOff x="1559746" y="2682368"/>
            <a:chExt cx="1952872" cy="1342648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3512618" y="3110616"/>
              <a:ext cx="0" cy="914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2895600" y="3110616"/>
              <a:ext cx="0" cy="914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flipH="1">
              <a:off x="2895600" y="3282903"/>
              <a:ext cx="61345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1559746" y="2682368"/>
              <a:ext cx="14274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Glass transition</a:t>
              </a:r>
            </a:p>
          </p:txBody>
        </p:sp>
      </p:grpSp>
      <p:sp>
        <p:nvSpPr>
          <p:cNvPr id="73" name="Rectangle 72"/>
          <p:cNvSpPr/>
          <p:nvPr/>
        </p:nvSpPr>
        <p:spPr bwMode="auto">
          <a:xfrm>
            <a:off x="5610792" y="3021302"/>
            <a:ext cx="2677980" cy="2656652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eaLnBrk="0" fontAlgn="base" hangingPunct="0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Suppression of crystallization: glass formation</a:t>
            </a:r>
          </a:p>
          <a:p>
            <a:pPr marL="285750" indent="-285750" eaLnBrk="0" fontAlgn="base" hangingPunct="0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The glassy state is </a:t>
            </a:r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from the </a:t>
            </a:r>
            <a:r>
              <a:rPr lang="en-US" dirty="0" err="1"/>
              <a:t>supercooled</a:t>
            </a:r>
            <a:r>
              <a:rPr lang="en-US" dirty="0"/>
              <a:t> liquid state</a:t>
            </a:r>
          </a:p>
          <a:p>
            <a:pPr marL="285750" indent="-285750" eaLnBrk="0" fontAlgn="base" hangingPunct="0">
              <a:spcBef>
                <a:spcPts val="3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Fictive temperature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2237671" y="3264623"/>
            <a:ext cx="1588662" cy="2905594"/>
            <a:chOff x="2237671" y="3264623"/>
            <a:chExt cx="1588662" cy="2905594"/>
          </a:xfrm>
        </p:grpSpPr>
        <p:cxnSp>
          <p:nvCxnSpPr>
            <p:cNvPr id="75" name="Straight Connector 74"/>
            <p:cNvCxnSpPr/>
            <p:nvPr/>
          </p:nvCxnSpPr>
          <p:spPr bwMode="auto">
            <a:xfrm flipH="1">
              <a:off x="2237671" y="3640149"/>
              <a:ext cx="1588662" cy="341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>
              <a:off x="2787542" y="3264623"/>
              <a:ext cx="944502" cy="99235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>
              <a:off x="3265979" y="3777895"/>
              <a:ext cx="0" cy="192113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>
              <a:off x="3044830" y="5708552"/>
              <a:ext cx="429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00B050"/>
                  </a:solidFill>
                </a:rPr>
                <a:t>T</a:t>
              </a:r>
              <a:r>
                <a:rPr lang="en-US" sz="2400" i="1" baseline="-25000" dirty="0" err="1">
                  <a:solidFill>
                    <a:srgbClr val="00B050"/>
                  </a:solidFill>
                </a:rPr>
                <a:t>f</a:t>
              </a:r>
              <a:endParaRPr lang="en-US" sz="2400" i="1" baseline="-25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3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structures are dependent on history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14400" y="2057400"/>
            <a:ext cx="0" cy="38100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00066" y="5881816"/>
            <a:ext cx="4197096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03304" y="1600200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H, 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994" y="5949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4208814" y="2057400"/>
            <a:ext cx="506180" cy="76200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217052" y="2798978"/>
            <a:ext cx="0" cy="2132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1361476" y="4923051"/>
            <a:ext cx="2855576" cy="67361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217052" y="4923051"/>
            <a:ext cx="0" cy="9287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62400" y="58838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</a:t>
            </a:r>
            <a:r>
              <a:rPr lang="en-US" sz="2400" i="1" baseline="-25000" dirty="0"/>
              <a:t>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4328218" y="2234514"/>
            <a:ext cx="274320" cy="4114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217052" y="3563036"/>
            <a:ext cx="0" cy="56860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2502998" y="5215128"/>
            <a:ext cx="487336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349119" y="309742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018178" y="2796918"/>
            <a:ext cx="199615" cy="3169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269525" y="4170576"/>
            <a:ext cx="36303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Freeform 31"/>
          <p:cNvSpPr/>
          <p:nvPr/>
        </p:nvSpPr>
        <p:spPr bwMode="auto">
          <a:xfrm>
            <a:off x="3810000" y="2347784"/>
            <a:ext cx="294596" cy="615864"/>
          </a:xfrm>
          <a:custGeom>
            <a:avLst/>
            <a:gdLst>
              <a:gd name="connsiteX0" fmla="*/ 0 w 362465"/>
              <a:gd name="connsiteY0" fmla="*/ 0 h 832022"/>
              <a:gd name="connsiteX1" fmla="*/ 123568 w 362465"/>
              <a:gd name="connsiteY1" fmla="*/ 494270 h 832022"/>
              <a:gd name="connsiteX2" fmla="*/ 362465 w 362465"/>
              <a:gd name="connsiteY2" fmla="*/ 832022 h 83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465" h="832022">
                <a:moveTo>
                  <a:pt x="0" y="0"/>
                </a:moveTo>
                <a:cubicBezTo>
                  <a:pt x="31578" y="177800"/>
                  <a:pt x="63157" y="355600"/>
                  <a:pt x="123568" y="494270"/>
                </a:cubicBezTo>
                <a:cubicBezTo>
                  <a:pt x="183979" y="632940"/>
                  <a:pt x="262238" y="753763"/>
                  <a:pt x="362465" y="83202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2482" y="1611726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353205" y="2425484"/>
            <a:ext cx="1109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Liquid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1375719" y="315509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flipH="1">
            <a:off x="2254810" y="376749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Freeform 15"/>
          <p:cNvSpPr/>
          <p:nvPr/>
        </p:nvSpPr>
        <p:spPr bwMode="auto">
          <a:xfrm>
            <a:off x="1351005" y="320451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 flipH="1">
            <a:off x="2314263" y="459617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752600" y="353552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113655" y="281940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59389" y="392063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4716" y="432429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6478" y="471352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2710248" y="3399053"/>
            <a:ext cx="1149320" cy="188197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62" name="Rounded Rectangle 61"/>
          <p:cNvSpPr/>
          <p:nvPr/>
        </p:nvSpPr>
        <p:spPr bwMode="auto">
          <a:xfrm>
            <a:off x="5409192" y="3097263"/>
            <a:ext cx="2802924" cy="2441575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Glasses obtained at different cooling rates have different structures</a:t>
            </a:r>
          </a:p>
          <a:p>
            <a:pPr marL="285750" lvl="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Faster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cooling results in higher Fictive temperature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23001" y="3364127"/>
            <a:ext cx="1823621" cy="1311627"/>
            <a:chOff x="2223001" y="3364127"/>
            <a:chExt cx="1823621" cy="1311627"/>
          </a:xfrm>
        </p:grpSpPr>
        <p:cxnSp>
          <p:nvCxnSpPr>
            <p:cNvPr id="33" name="Straight Connector 32"/>
            <p:cNvCxnSpPr/>
            <p:nvPr/>
          </p:nvCxnSpPr>
          <p:spPr bwMode="auto">
            <a:xfrm flipH="1">
              <a:off x="2693828" y="3364127"/>
              <a:ext cx="1352794" cy="3909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2424976" y="3854882"/>
              <a:ext cx="1352794" cy="3909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2223001" y="4284821"/>
              <a:ext cx="1352794" cy="3909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339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652"/>
            <a:ext cx="7984524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metastable solid which exhibits glass transition and has no long-range atomic order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1656"/>
          </a:xfrm>
        </p:spPr>
        <p:txBody>
          <a:bodyPr/>
          <a:lstStyle/>
          <a:p>
            <a:r>
              <a:rPr lang="en-US" dirty="0"/>
              <a:t>What is glass?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1063028" y="2514600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054790" y="5706762"/>
            <a:ext cx="4038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Freeform 24"/>
          <p:cNvSpPr/>
          <p:nvPr/>
        </p:nvSpPr>
        <p:spPr bwMode="auto">
          <a:xfrm>
            <a:off x="1467712" y="3270586"/>
            <a:ext cx="3220995" cy="1921657"/>
          </a:xfrm>
          <a:custGeom>
            <a:avLst/>
            <a:gdLst>
              <a:gd name="connsiteX0" fmla="*/ 0 w 3220995"/>
              <a:gd name="connsiteY0" fmla="*/ 16476 h 1921657"/>
              <a:gd name="connsiteX1" fmla="*/ 691978 w 3220995"/>
              <a:gd name="connsiteY1" fmla="*/ 832022 h 1921657"/>
              <a:gd name="connsiteX2" fmla="*/ 1565189 w 3220995"/>
              <a:gd name="connsiteY2" fmla="*/ 395417 h 1921657"/>
              <a:gd name="connsiteX3" fmla="*/ 2594919 w 3220995"/>
              <a:gd name="connsiteY3" fmla="*/ 1919417 h 1921657"/>
              <a:gd name="connsiteX4" fmla="*/ 3220995 w 3220995"/>
              <a:gd name="connsiteY4" fmla="*/ 0 h 19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995" h="1921657">
                <a:moveTo>
                  <a:pt x="0" y="16476"/>
                </a:moveTo>
                <a:cubicBezTo>
                  <a:pt x="215556" y="392670"/>
                  <a:pt x="431113" y="768865"/>
                  <a:pt x="691978" y="832022"/>
                </a:cubicBezTo>
                <a:cubicBezTo>
                  <a:pt x="952843" y="895179"/>
                  <a:pt x="1248032" y="214185"/>
                  <a:pt x="1565189" y="395417"/>
                </a:cubicBezTo>
                <a:cubicBezTo>
                  <a:pt x="1882346" y="576649"/>
                  <a:pt x="2318951" y="1985320"/>
                  <a:pt x="2594919" y="1919417"/>
                </a:cubicBezTo>
                <a:cubicBezTo>
                  <a:pt x="2870887" y="1853514"/>
                  <a:pt x="3045941" y="926757"/>
                  <a:pt x="3220995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452" y="235781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29715" y="5783516"/>
            <a:ext cx="143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Structure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2173078" y="3266706"/>
            <a:ext cx="0" cy="79291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1272841" y="2467800"/>
            <a:ext cx="1832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>
                <a:solidFill>
                  <a:srgbClr val="FF0000"/>
                </a:solidFill>
              </a:rPr>
              <a:t>Metastable glassy state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042512" y="3262348"/>
            <a:ext cx="0" cy="187973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3074090" y="2467800"/>
            <a:ext cx="2890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>
                <a:solidFill>
                  <a:srgbClr val="00CC00"/>
                </a:solidFill>
              </a:rPr>
              <a:t>Thermodynamically stable crystalline state</a:t>
            </a:r>
            <a:endParaRPr lang="en-US" sz="2000" dirty="0">
              <a:solidFill>
                <a:srgbClr val="00CC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430111" y="3649182"/>
            <a:ext cx="3188727" cy="24384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Glasses are metastable with respect to their stable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crystalline phase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Atoms can rearrange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form a more stable state given enough time and thermal energy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03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652"/>
            <a:ext cx="7984524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 metastable solid which exhibits glass transition and has no long-range atomic order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31656"/>
          </a:xfrm>
        </p:spPr>
        <p:txBody>
          <a:bodyPr/>
          <a:lstStyle/>
          <a:p>
            <a:r>
              <a:rPr lang="en-US" dirty="0"/>
              <a:t>What is glass?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1849" y="5362402"/>
            <a:ext cx="1555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crystal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5362402"/>
            <a:ext cx="141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glass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791200" y="2162033"/>
            <a:ext cx="2557151" cy="3529915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Short-range order is preserved (AO</a:t>
            </a:r>
            <a:r>
              <a: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triangles)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Long-range order is disrupted by changing bond angle (mainly) and bond length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Structure lacks symmetry and is usually isotropic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4066" y="6017166"/>
            <a:ext cx="5502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Zachariasen's</a:t>
            </a:r>
            <a:r>
              <a:rPr lang="en-US" sz="2000" dirty="0"/>
              <a:t> Random Network Theory (1932)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191" y="2341042"/>
            <a:ext cx="3762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 fictitious A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2-D compound: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04" y="2872548"/>
            <a:ext cx="4343400" cy="24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9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energy landscape (PEL)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1165740" y="1828800"/>
            <a:ext cx="0" cy="38862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1157502" y="5706762"/>
            <a:ext cx="687001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98277" y="167640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4112" y="5813812"/>
            <a:ext cx="441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Atomic coordinates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/>
              <a:t>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/>
              <a:t>, …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3N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919522" y="4771420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CC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942176" y="4903246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CC00"/>
                </a:solidFill>
              </a:rPr>
              <a:t>Crystal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3019130" y="4617306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53066" y="4793472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Ideal glass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3647388" y="357461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5389952" y="382853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6503512" y="3397155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4037178" y="3164185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4735421" y="3009510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" name="Freeform 2"/>
          <p:cNvSpPr/>
          <p:nvPr/>
        </p:nvSpPr>
        <p:spPr bwMode="auto">
          <a:xfrm>
            <a:off x="1425147" y="1783842"/>
            <a:ext cx="6423454" cy="2911954"/>
          </a:xfrm>
          <a:custGeom>
            <a:avLst/>
            <a:gdLst>
              <a:gd name="connsiteX0" fmla="*/ 0 w 6433751"/>
              <a:gd name="connsiteY0" fmla="*/ 893455 h 2911954"/>
              <a:gd name="connsiteX1" fmla="*/ 214184 w 6433751"/>
              <a:gd name="connsiteY1" fmla="*/ 283855 h 2911954"/>
              <a:gd name="connsiteX2" fmla="*/ 420130 w 6433751"/>
              <a:gd name="connsiteY2" fmla="*/ 1321823 h 2911954"/>
              <a:gd name="connsiteX3" fmla="*/ 724930 w 6433751"/>
              <a:gd name="connsiteY3" fmla="*/ 217953 h 2911954"/>
              <a:gd name="connsiteX4" fmla="*/ 1013254 w 6433751"/>
              <a:gd name="connsiteY4" fmla="*/ 1288872 h 2911954"/>
              <a:gd name="connsiteX5" fmla="*/ 1210962 w 6433751"/>
              <a:gd name="connsiteY5" fmla="*/ 613369 h 2911954"/>
              <a:gd name="connsiteX6" fmla="*/ 1606378 w 6433751"/>
              <a:gd name="connsiteY6" fmla="*/ 2771682 h 2911954"/>
              <a:gd name="connsiteX7" fmla="*/ 1861751 w 6433751"/>
              <a:gd name="connsiteY7" fmla="*/ 250904 h 2911954"/>
              <a:gd name="connsiteX8" fmla="*/ 2215978 w 6433751"/>
              <a:gd name="connsiteY8" fmla="*/ 1709001 h 2911954"/>
              <a:gd name="connsiteX9" fmla="*/ 2405449 w 6433751"/>
              <a:gd name="connsiteY9" fmla="*/ 695747 h 2911954"/>
              <a:gd name="connsiteX10" fmla="*/ 2619632 w 6433751"/>
              <a:gd name="connsiteY10" fmla="*/ 1305347 h 2911954"/>
              <a:gd name="connsiteX11" fmla="*/ 2957384 w 6433751"/>
              <a:gd name="connsiteY11" fmla="*/ 209715 h 2911954"/>
              <a:gd name="connsiteX12" fmla="*/ 3303373 w 6433751"/>
              <a:gd name="connsiteY12" fmla="*/ 1132353 h 2911954"/>
              <a:gd name="connsiteX13" fmla="*/ 3534032 w 6433751"/>
              <a:gd name="connsiteY13" fmla="*/ 580417 h 2911954"/>
              <a:gd name="connsiteX14" fmla="*/ 3970638 w 6433751"/>
              <a:gd name="connsiteY14" fmla="*/ 1989088 h 2911954"/>
              <a:gd name="connsiteX15" fmla="*/ 4275438 w 6433751"/>
              <a:gd name="connsiteY15" fmla="*/ 432136 h 2911954"/>
              <a:gd name="connsiteX16" fmla="*/ 4522573 w 6433751"/>
              <a:gd name="connsiteY16" fmla="*/ 1082926 h 2911954"/>
              <a:gd name="connsiteX17" fmla="*/ 4761470 w 6433751"/>
              <a:gd name="connsiteY17" fmla="*/ 3769 h 2911954"/>
              <a:gd name="connsiteX18" fmla="*/ 5058032 w 6433751"/>
              <a:gd name="connsiteY18" fmla="*/ 1536007 h 2911954"/>
              <a:gd name="connsiteX19" fmla="*/ 5329881 w 6433751"/>
              <a:gd name="connsiteY19" fmla="*/ 250904 h 2911954"/>
              <a:gd name="connsiteX20" fmla="*/ 5502876 w 6433751"/>
              <a:gd name="connsiteY20" fmla="*/ 2911726 h 2911954"/>
              <a:gd name="connsiteX21" fmla="*/ 5527589 w 6433751"/>
              <a:gd name="connsiteY21" fmla="*/ 86147 h 2911954"/>
              <a:gd name="connsiteX22" fmla="*/ 5840627 w 6433751"/>
              <a:gd name="connsiteY22" fmla="*/ 778126 h 2911954"/>
              <a:gd name="connsiteX23" fmla="*/ 6112476 w 6433751"/>
              <a:gd name="connsiteY23" fmla="*/ 201477 h 2911954"/>
              <a:gd name="connsiteX24" fmla="*/ 6433751 w 6433751"/>
              <a:gd name="connsiteY24" fmla="*/ 506277 h 2911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33751" h="2911954">
                <a:moveTo>
                  <a:pt x="0" y="893455"/>
                </a:moveTo>
                <a:cubicBezTo>
                  <a:pt x="72081" y="552957"/>
                  <a:pt x="144162" y="212460"/>
                  <a:pt x="214184" y="283855"/>
                </a:cubicBezTo>
                <a:cubicBezTo>
                  <a:pt x="284206" y="355250"/>
                  <a:pt x="335006" y="1332807"/>
                  <a:pt x="420130" y="1321823"/>
                </a:cubicBezTo>
                <a:cubicBezTo>
                  <a:pt x="505254" y="1310839"/>
                  <a:pt x="626076" y="223445"/>
                  <a:pt x="724930" y="217953"/>
                </a:cubicBezTo>
                <a:cubicBezTo>
                  <a:pt x="823784" y="212461"/>
                  <a:pt x="932249" y="1222969"/>
                  <a:pt x="1013254" y="1288872"/>
                </a:cubicBezTo>
                <a:cubicBezTo>
                  <a:pt x="1094259" y="1354775"/>
                  <a:pt x="1112108" y="366234"/>
                  <a:pt x="1210962" y="613369"/>
                </a:cubicBezTo>
                <a:cubicBezTo>
                  <a:pt x="1309816" y="860504"/>
                  <a:pt x="1497913" y="2832093"/>
                  <a:pt x="1606378" y="2771682"/>
                </a:cubicBezTo>
                <a:cubicBezTo>
                  <a:pt x="1714843" y="2711271"/>
                  <a:pt x="1760151" y="428017"/>
                  <a:pt x="1861751" y="250904"/>
                </a:cubicBezTo>
                <a:cubicBezTo>
                  <a:pt x="1963351" y="73791"/>
                  <a:pt x="2125362" y="1634861"/>
                  <a:pt x="2215978" y="1709001"/>
                </a:cubicBezTo>
                <a:cubicBezTo>
                  <a:pt x="2306594" y="1783141"/>
                  <a:pt x="2338173" y="763023"/>
                  <a:pt x="2405449" y="695747"/>
                </a:cubicBezTo>
                <a:cubicBezTo>
                  <a:pt x="2472725" y="628471"/>
                  <a:pt x="2527643" y="1386352"/>
                  <a:pt x="2619632" y="1305347"/>
                </a:cubicBezTo>
                <a:cubicBezTo>
                  <a:pt x="2711621" y="1224342"/>
                  <a:pt x="2843427" y="238547"/>
                  <a:pt x="2957384" y="209715"/>
                </a:cubicBezTo>
                <a:cubicBezTo>
                  <a:pt x="3071341" y="180883"/>
                  <a:pt x="3207265" y="1070569"/>
                  <a:pt x="3303373" y="1132353"/>
                </a:cubicBezTo>
                <a:cubicBezTo>
                  <a:pt x="3399481" y="1194137"/>
                  <a:pt x="3422821" y="437628"/>
                  <a:pt x="3534032" y="580417"/>
                </a:cubicBezTo>
                <a:cubicBezTo>
                  <a:pt x="3645243" y="723206"/>
                  <a:pt x="3847070" y="2013802"/>
                  <a:pt x="3970638" y="1989088"/>
                </a:cubicBezTo>
                <a:cubicBezTo>
                  <a:pt x="4094206" y="1964375"/>
                  <a:pt x="4183449" y="583163"/>
                  <a:pt x="4275438" y="432136"/>
                </a:cubicBezTo>
                <a:cubicBezTo>
                  <a:pt x="4367427" y="281109"/>
                  <a:pt x="4441568" y="1154321"/>
                  <a:pt x="4522573" y="1082926"/>
                </a:cubicBezTo>
                <a:cubicBezTo>
                  <a:pt x="4603578" y="1011531"/>
                  <a:pt x="4672227" y="-71745"/>
                  <a:pt x="4761470" y="3769"/>
                </a:cubicBezTo>
                <a:cubicBezTo>
                  <a:pt x="4850713" y="79282"/>
                  <a:pt x="4963297" y="1494818"/>
                  <a:pt x="5058032" y="1536007"/>
                </a:cubicBezTo>
                <a:cubicBezTo>
                  <a:pt x="5152767" y="1577196"/>
                  <a:pt x="5255740" y="21617"/>
                  <a:pt x="5329881" y="250904"/>
                </a:cubicBezTo>
                <a:cubicBezTo>
                  <a:pt x="5404022" y="480190"/>
                  <a:pt x="5469925" y="2939186"/>
                  <a:pt x="5502876" y="2911726"/>
                </a:cubicBezTo>
                <a:cubicBezTo>
                  <a:pt x="5535827" y="2884267"/>
                  <a:pt x="5471297" y="441747"/>
                  <a:pt x="5527589" y="86147"/>
                </a:cubicBezTo>
                <a:cubicBezTo>
                  <a:pt x="5583881" y="-269453"/>
                  <a:pt x="5743146" y="758904"/>
                  <a:pt x="5840627" y="778126"/>
                </a:cubicBezTo>
                <a:cubicBezTo>
                  <a:pt x="5938108" y="797348"/>
                  <a:pt x="6013622" y="246785"/>
                  <a:pt x="6112476" y="201477"/>
                </a:cubicBezTo>
                <a:cubicBezTo>
                  <a:pt x="6211330" y="156169"/>
                  <a:pt x="6322540" y="331223"/>
                  <a:pt x="6433751" y="5062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5932400" y="2960082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2436875" y="3149201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1848202" y="3156833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7273310" y="2638884"/>
            <a:ext cx="3772" cy="7253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1184623" y="4696965"/>
            <a:ext cx="666397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562866" y="4407246"/>
            <a:ext cx="1954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Laboratory glass states</a:t>
            </a:r>
          </a:p>
        </p:txBody>
      </p:sp>
    </p:spTree>
    <p:extLst>
      <p:ext uri="{BB962C8B-B14F-4D97-AF65-F5344CB8AC3E}">
        <p14:creationId xmlns:p14="http://schemas.microsoft.com/office/powerpoint/2010/main" val="57486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glass transition: ergodicity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61780"/>
            <a:ext cx="2709863" cy="4267200"/>
          </a:xfrm>
        </p:spPr>
        <p:txBody>
          <a:bodyPr/>
          <a:lstStyle/>
          <a:p>
            <a:r>
              <a:rPr lang="en-US" sz="2000" dirty="0"/>
              <a:t>Liquid: ergodic</a:t>
            </a:r>
          </a:p>
          <a:p>
            <a:r>
              <a:rPr lang="en-US" sz="2000" dirty="0"/>
              <a:t>Glass: </a:t>
            </a:r>
            <a:r>
              <a:rPr lang="en-US" sz="2000" dirty="0" err="1"/>
              <a:t>nonergodic</a:t>
            </a:r>
            <a:r>
              <a:rPr lang="en-US" sz="2000" dirty="0"/>
              <a:t>, confined to a few local minima</a:t>
            </a:r>
          </a:p>
          <a:p>
            <a:endParaRPr lang="en-US" sz="2000" dirty="0"/>
          </a:p>
          <a:p>
            <a:r>
              <a:rPr lang="en-US" sz="2000" dirty="0"/>
              <a:t>Inter-valley transition time </a:t>
            </a:r>
            <a:r>
              <a:rPr lang="en-US" sz="2000" i="1" dirty="0">
                <a:latin typeface="Symbol" panose="05050102010706020507" pitchFamily="18" charset="2"/>
              </a:rPr>
              <a:t>t </a:t>
            </a:r>
            <a:r>
              <a:rPr lang="en-US" sz="2000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341" y="2820111"/>
            <a:ext cx="5496697" cy="320921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3894438" y="2667711"/>
            <a:ext cx="3810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456419" y="22221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Liquid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406297" y="2058111"/>
            <a:ext cx="76199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396467" y="161326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Glass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090466"/>
              </p:ext>
            </p:extLst>
          </p:nvPr>
        </p:nvGraphicFramePr>
        <p:xfrm>
          <a:off x="869865" y="2978184"/>
          <a:ext cx="8858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457200" imgH="228600" progId="Equation.DSMT4">
                  <p:embed/>
                </p:oleObj>
              </mc:Choice>
              <mc:Fallback>
                <p:oleObj name="Equation" r:id="rId4" imgW="45720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65" y="2978184"/>
                        <a:ext cx="8858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435567"/>
              </p:ext>
            </p:extLst>
          </p:nvPr>
        </p:nvGraphicFramePr>
        <p:xfrm>
          <a:off x="848739" y="4197857"/>
          <a:ext cx="20161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6" imgW="1041120" imgH="431640" progId="Equation.DSMT4">
                  <p:embed/>
                </p:oleObj>
              </mc:Choice>
              <mc:Fallback>
                <p:oleObj name="Equation" r:id="rId6" imgW="1041120" imgH="43164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739" y="4197857"/>
                        <a:ext cx="201612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774198" y="5063032"/>
            <a:ext cx="2571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kern="0" dirty="0">
                <a:solidFill>
                  <a:prstClr val="black"/>
                </a:solidFill>
              </a:rPr>
              <a:t>: barrier height</a:t>
            </a:r>
          </a:p>
          <a:p>
            <a:r>
              <a:rPr lang="en-US" sz="2000" i="1" kern="0" dirty="0">
                <a:solidFill>
                  <a:prstClr val="black"/>
                </a:solidFill>
                <a:latin typeface="Symbol" panose="05050102010706020507" pitchFamily="18" charset="2"/>
              </a:rPr>
              <a:t>n </a:t>
            </a:r>
            <a:r>
              <a:rPr lang="en-US" sz="2000" kern="0" dirty="0">
                <a:solidFill>
                  <a:prstClr val="black"/>
                </a:solidFill>
              </a:rPr>
              <a:t>: attempt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940063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32163</TotalTime>
  <Words>681</Words>
  <Application>Microsoft Office PowerPoint</Application>
  <PresentationFormat>On-screen Show (4:3)</PresentationFormat>
  <Paragraphs>163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Comic Sans MS</vt:lpstr>
      <vt:lpstr>Symbol</vt:lpstr>
      <vt:lpstr>Times</vt:lpstr>
      <vt:lpstr>Times New Roman</vt:lpstr>
      <vt:lpstr>Wingdings</vt:lpstr>
      <vt:lpstr>Pixel</vt:lpstr>
      <vt:lpstr>Equation</vt:lpstr>
      <vt:lpstr>MathType 6.0 Equation</vt:lpstr>
      <vt:lpstr>MIT 3.022 Microstructural Evolution in Materials  15: Glass Transition</vt:lpstr>
      <vt:lpstr>3.071 Amorphous Materials</vt:lpstr>
      <vt:lpstr>“The Nature of Glass Remains Anything but Clear”</vt:lpstr>
      <vt:lpstr>Glass transition</vt:lpstr>
      <vt:lpstr>Glass structures are dependent on history</vt:lpstr>
      <vt:lpstr>What is glass?</vt:lpstr>
      <vt:lpstr>What is glass?</vt:lpstr>
      <vt:lpstr>Potential energy landscape (PEL)</vt:lpstr>
      <vt:lpstr>Laboratory glass transition: ergodicity breakdown</vt:lpstr>
      <vt:lpstr>Crystal nucleation and growth</vt:lpstr>
      <vt:lpstr>Time-temperature-transformation (TTT) diagram</vt:lpstr>
      <vt:lpstr>Critical cooling rate and glass formation</vt:lpstr>
      <vt:lpstr>Summary</vt:lpstr>
      <vt:lpstr>PowerPoint Presentation</vt:lpstr>
      <vt:lpstr>PowerPoint Presentation</vt:lpstr>
      <vt:lpstr>List of symbols</vt:lpstr>
      <vt:lpstr>List of symbols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4285</cp:revision>
  <dcterms:created xsi:type="dcterms:W3CDTF">2006-08-16T00:00:00Z</dcterms:created>
  <dcterms:modified xsi:type="dcterms:W3CDTF">2019-05-13T02:25:28Z</dcterms:modified>
</cp:coreProperties>
</file>