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6" d="100"/>
          <a:sy n="96" d="100"/>
        </p:scale>
        <p:origin x="-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E86F6-B33B-3540-B29E-A24E055EF108}" type="datetimeFigureOut">
              <a:rPr lang="en-US" smtClean="0"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D00B8-B765-4F40-8CD6-56ED257C0C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Relationship Id="rId1" Type="http://schemas.openxmlformats.org/officeDocument/2006/relationships/video" Target="file://localhost/Users/madden/Desktop/Downloads/video.mp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6.033 Lecture 14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DNS and Content Delivery Networks</a:t>
            </a:r>
          </a:p>
          <a:p>
            <a:r>
              <a:rPr lang="en-US" dirty="0"/>
              <a:t>Sam </a:t>
            </a:r>
            <a:r>
              <a:rPr lang="en-US" dirty="0" smtClean="0"/>
              <a:t>Madden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1054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 ideas:</a:t>
            </a:r>
          </a:p>
          <a:p>
            <a:r>
              <a:rPr lang="en-US" dirty="0" smtClean="0"/>
              <a:t>	Domain name service</a:t>
            </a:r>
          </a:p>
          <a:p>
            <a:r>
              <a:rPr lang="en-US" dirty="0" smtClean="0"/>
              <a:t>	Content delivery networks</a:t>
            </a:r>
          </a:p>
          <a:p>
            <a:r>
              <a:rPr lang="en-US" dirty="0" smtClean="0"/>
              <a:t>	Network overlays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“dig”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;; QUESTION SECTION:</a:t>
            </a:r>
          </a:p>
          <a:p>
            <a:pPr>
              <a:buNone/>
            </a:pPr>
            <a:r>
              <a:rPr lang="en-US" dirty="0" smtClean="0"/>
              <a:t>;</a:t>
            </a:r>
            <a:r>
              <a:rPr lang="en-US" dirty="0" err="1" smtClean="0"/>
              <a:t>csail.mit.edu</a:t>
            </a:r>
            <a:r>
              <a:rPr lang="en-US" dirty="0" smtClean="0"/>
              <a:t>.			IN	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;; ANSWER SECTION:</a:t>
            </a:r>
          </a:p>
          <a:p>
            <a:pPr>
              <a:buNone/>
            </a:pPr>
            <a:r>
              <a:rPr lang="en-US" dirty="0" err="1" smtClean="0"/>
              <a:t>csail.mit.edu</a:t>
            </a:r>
            <a:r>
              <a:rPr lang="en-US" dirty="0" smtClean="0"/>
              <a:t>.		5921	IN	A	128.30.2.121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;; AUTHORITY SECTION:</a:t>
            </a:r>
          </a:p>
          <a:p>
            <a:pPr>
              <a:buNone/>
            </a:pPr>
            <a:r>
              <a:rPr lang="en-US" dirty="0" err="1" smtClean="0"/>
              <a:t>csail.mit.edu</a:t>
            </a:r>
            <a:r>
              <a:rPr lang="en-US" dirty="0" smtClean="0"/>
              <a:t>.		15152	IN	NS	AUTH-NS0.csail.mit.edu.</a:t>
            </a:r>
          </a:p>
          <a:p>
            <a:pPr>
              <a:buNone/>
            </a:pPr>
            <a:r>
              <a:rPr lang="en-US" dirty="0" err="1" smtClean="0"/>
              <a:t>csail.mit.edu</a:t>
            </a:r>
            <a:r>
              <a:rPr lang="en-US" dirty="0" smtClean="0"/>
              <a:t>.		15152	IN	NS	AUTH-NS1.csail.mit.edu.</a:t>
            </a:r>
          </a:p>
          <a:p>
            <a:pPr>
              <a:buNone/>
            </a:pPr>
            <a:r>
              <a:rPr lang="en-US" dirty="0" err="1" smtClean="0"/>
              <a:t>csail.mit.edu</a:t>
            </a:r>
            <a:r>
              <a:rPr lang="en-US" dirty="0" smtClean="0"/>
              <a:t>.		15152	IN	NS	AUTH-NS2.csail.mit.edu.</a:t>
            </a:r>
          </a:p>
          <a:p>
            <a:pPr>
              <a:buNone/>
            </a:pPr>
            <a:r>
              <a:rPr lang="en-US" dirty="0" err="1" smtClean="0"/>
              <a:t>csail.mit.edu</a:t>
            </a:r>
            <a:r>
              <a:rPr lang="en-US" dirty="0" smtClean="0"/>
              <a:t>.		15152	IN	NS	AUTH-NS3.csail.mit.edu.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1905000"/>
            <a:ext cx="7041182" cy="914400"/>
            <a:chOff x="304800" y="1905000"/>
            <a:chExt cx="7041182" cy="914400"/>
          </a:xfrm>
        </p:grpSpPr>
        <p:sp>
          <p:nvSpPr>
            <p:cNvPr id="4" name="Rectangle 3"/>
            <p:cNvSpPr/>
            <p:nvPr/>
          </p:nvSpPr>
          <p:spPr>
            <a:xfrm>
              <a:off x="304800" y="1905000"/>
              <a:ext cx="4419600" cy="9144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993756" y="2209800"/>
              <a:ext cx="2352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The question we asked</a:t>
              </a:r>
              <a:endParaRPr lang="en-US" i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04800" y="2819400"/>
            <a:ext cx="7410946" cy="914400"/>
            <a:chOff x="304800" y="1905000"/>
            <a:chExt cx="7410946" cy="914400"/>
          </a:xfrm>
        </p:grpSpPr>
        <p:sp>
          <p:nvSpPr>
            <p:cNvPr id="8" name="Rectangle 7"/>
            <p:cNvSpPr/>
            <p:nvPr/>
          </p:nvSpPr>
          <p:spPr>
            <a:xfrm>
              <a:off x="304800" y="1905000"/>
              <a:ext cx="6096000" cy="9144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00800" y="2209800"/>
              <a:ext cx="1314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The answer</a:t>
              </a:r>
              <a:endParaRPr lang="en-US" i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04800" y="3733800"/>
            <a:ext cx="8568580" cy="1981200"/>
            <a:chOff x="304800" y="1905000"/>
            <a:chExt cx="8568580" cy="914400"/>
          </a:xfrm>
        </p:grpSpPr>
        <p:sp>
          <p:nvSpPr>
            <p:cNvPr id="11" name="Rectangle 10"/>
            <p:cNvSpPr/>
            <p:nvPr/>
          </p:nvSpPr>
          <p:spPr>
            <a:xfrm>
              <a:off x="304800" y="1905000"/>
              <a:ext cx="7410946" cy="9144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29054" y="1905000"/>
              <a:ext cx="1044326" cy="8096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Servers</a:t>
              </a:r>
            </a:p>
            <a:p>
              <a:r>
                <a:rPr lang="en-US" i="1" dirty="0" smtClean="0"/>
                <a:t>that</a:t>
              </a:r>
            </a:p>
            <a:p>
              <a:r>
                <a:rPr lang="en-US" i="1" dirty="0" smtClean="0"/>
                <a:t>can </a:t>
              </a:r>
            </a:p>
            <a:p>
              <a:r>
                <a:rPr lang="en-US" i="1" dirty="0" smtClean="0"/>
                <a:t>answer</a:t>
              </a:r>
            </a:p>
            <a:p>
              <a:r>
                <a:rPr lang="en-US" i="1" dirty="0" smtClean="0"/>
                <a:t>the</a:t>
              </a:r>
            </a:p>
            <a:p>
              <a:r>
                <a:rPr lang="en-US" i="1" dirty="0" smtClean="0"/>
                <a:t>question</a:t>
              </a:r>
              <a:endParaRPr lang="en-US" i="1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457200" y="1415534"/>
            <a:ext cx="1712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dig </a:t>
            </a:r>
            <a:r>
              <a:rPr lang="en-US" dirty="0" err="1" smtClean="0"/>
              <a:t>csail.mit.edu</a:t>
            </a:r>
            <a:r>
              <a:rPr lang="en-US" dirty="0" smtClean="0"/>
              <a:t> </a:t>
            </a:r>
            <a:endParaRPr lang="en-US" dirty="0" smtClean="0"/>
          </a:p>
        </p:txBody>
      </p:sp>
      <p:grpSp>
        <p:nvGrpSpPr>
          <p:cNvPr id="19" name="Group 18"/>
          <p:cNvGrpSpPr/>
          <p:nvPr/>
        </p:nvGrpSpPr>
        <p:grpSpPr>
          <a:xfrm>
            <a:off x="2559255" y="1415533"/>
            <a:ext cx="2038201" cy="2282399"/>
            <a:chOff x="3483428" y="460801"/>
            <a:chExt cx="2038201" cy="2282399"/>
          </a:xfrm>
        </p:grpSpPr>
        <p:sp>
          <p:nvSpPr>
            <p:cNvPr id="20" name="Oval 19"/>
            <p:cNvSpPr/>
            <p:nvPr/>
          </p:nvSpPr>
          <p:spPr>
            <a:xfrm>
              <a:off x="3581399" y="2209800"/>
              <a:ext cx="924173" cy="533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Curved Connector 20"/>
            <p:cNvCxnSpPr/>
            <p:nvPr/>
          </p:nvCxnSpPr>
          <p:spPr>
            <a:xfrm rot="16200000" flipH="1">
              <a:off x="3485466" y="1393041"/>
              <a:ext cx="1506814" cy="380999"/>
            </a:xfrm>
            <a:prstGeom prst="curvedConnector3">
              <a:avLst>
                <a:gd name="adj1" fmla="val 5878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83428" y="460801"/>
              <a:ext cx="20382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“Time to Live” (TTL)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581400" y="1138535"/>
            <a:ext cx="4134346" cy="3585865"/>
            <a:chOff x="3581400" y="1138535"/>
            <a:chExt cx="4134346" cy="3585865"/>
          </a:xfrm>
        </p:grpSpPr>
        <p:grpSp>
          <p:nvGrpSpPr>
            <p:cNvPr id="17" name="Group 16"/>
            <p:cNvGrpSpPr/>
            <p:nvPr/>
          </p:nvGrpSpPr>
          <p:grpSpPr>
            <a:xfrm>
              <a:off x="3581400" y="1138535"/>
              <a:ext cx="4134346" cy="1604665"/>
              <a:chOff x="3581400" y="1138535"/>
              <a:chExt cx="4134346" cy="1604665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3581400" y="2209800"/>
                <a:ext cx="533400" cy="5334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Curved Connector 14"/>
              <p:cNvCxnSpPr/>
              <p:nvPr/>
            </p:nvCxnSpPr>
            <p:spPr>
              <a:xfrm rot="10800000" flipV="1">
                <a:off x="4114800" y="1417638"/>
                <a:ext cx="1600200" cy="944562"/>
              </a:xfrm>
              <a:prstGeom prst="curved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5671459" y="1138535"/>
                <a:ext cx="204428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Type of record</a:t>
                </a:r>
              </a:p>
              <a:p>
                <a:r>
                  <a:rPr lang="en-US" dirty="0" smtClean="0"/>
                  <a:t>A = “Address”</a:t>
                </a:r>
              </a:p>
              <a:p>
                <a:r>
                  <a:rPr lang="en-US" dirty="0" smtClean="0"/>
                  <a:t>NS = “Name server”</a:t>
                </a:r>
                <a:endParaRPr lang="en-US" dirty="0"/>
              </a:p>
            </p:txBody>
          </p:sp>
        </p:grpSp>
        <p:sp>
          <p:nvSpPr>
            <p:cNvPr id="27" name="Oval 26"/>
            <p:cNvSpPr/>
            <p:nvPr/>
          </p:nvSpPr>
          <p:spPr>
            <a:xfrm>
              <a:off x="4114800" y="4191000"/>
              <a:ext cx="533400" cy="533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2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This video has been downloaded 30 million times</a:t>
            </a:r>
            <a:endParaRPr lang="en-US" dirty="0"/>
          </a:p>
        </p:txBody>
      </p:sp>
      <p:pic>
        <p:nvPicPr>
          <p:cNvPr id="6" name="video.mp4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66800" y="1143000"/>
            <a:ext cx="7086600" cy="566928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1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graphics8.nytimes.com from T-Mobile Cell Phone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807720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-bash ~ % dig graphics8.nytimes.com</a:t>
            </a:r>
          </a:p>
          <a:p>
            <a:endParaRPr lang="en-US" dirty="0" smtClean="0"/>
          </a:p>
          <a:p>
            <a:r>
              <a:rPr lang="en-US" dirty="0" smtClean="0"/>
              <a:t>; &lt;&lt;&gt;&gt; </a:t>
            </a:r>
            <a:r>
              <a:rPr lang="en-US" dirty="0" err="1" smtClean="0"/>
              <a:t>DiG</a:t>
            </a:r>
            <a:r>
              <a:rPr lang="en-US" dirty="0" smtClean="0"/>
              <a:t> 9.4.2-P2 &lt;&lt;&gt;&gt; graphics8.nytimes.com</a:t>
            </a:r>
          </a:p>
          <a:p>
            <a:r>
              <a:rPr lang="en-US" dirty="0" smtClean="0"/>
              <a:t>;; global options:  </a:t>
            </a:r>
            <a:r>
              <a:rPr lang="en-US" dirty="0" err="1" smtClean="0"/>
              <a:t>printcmd</a:t>
            </a:r>
            <a:endParaRPr lang="en-US" dirty="0" smtClean="0"/>
          </a:p>
          <a:p>
            <a:r>
              <a:rPr lang="en-US" dirty="0" smtClean="0"/>
              <a:t>;; Got answer:</a:t>
            </a:r>
          </a:p>
          <a:p>
            <a:r>
              <a:rPr lang="en-US" dirty="0" smtClean="0"/>
              <a:t>;; -&gt;&gt;HEADER&lt;&lt;- </a:t>
            </a:r>
            <a:r>
              <a:rPr lang="en-US" dirty="0" err="1" smtClean="0"/>
              <a:t>opcode</a:t>
            </a:r>
            <a:r>
              <a:rPr lang="en-US" dirty="0" smtClean="0"/>
              <a:t>: QUERY, status: NOERROR, id: 27018</a:t>
            </a:r>
          </a:p>
          <a:p>
            <a:r>
              <a:rPr lang="en-US" dirty="0" smtClean="0"/>
              <a:t>;; flags: </a:t>
            </a:r>
            <a:r>
              <a:rPr lang="en-US" dirty="0" err="1" smtClean="0"/>
              <a:t>qr</a:t>
            </a:r>
            <a:r>
              <a:rPr lang="en-US" dirty="0" smtClean="0"/>
              <a:t> rd </a:t>
            </a:r>
            <a:r>
              <a:rPr lang="en-US" dirty="0" err="1" smtClean="0"/>
              <a:t>ra</a:t>
            </a:r>
            <a:r>
              <a:rPr lang="en-US" dirty="0" smtClean="0"/>
              <a:t>; QUERY: 1, ANSWER: 4, AUTHORITY: 0, ADDITIONAL: 0</a:t>
            </a:r>
          </a:p>
          <a:p>
            <a:endParaRPr lang="en-US" dirty="0" smtClean="0"/>
          </a:p>
          <a:p>
            <a:r>
              <a:rPr lang="en-US" dirty="0" smtClean="0"/>
              <a:t>;; QUESTION SECTION:</a:t>
            </a:r>
          </a:p>
          <a:p>
            <a:r>
              <a:rPr lang="en-US" dirty="0" smtClean="0"/>
              <a:t>;graphics8.nytimes.com.		IN	A</a:t>
            </a:r>
          </a:p>
          <a:p>
            <a:endParaRPr lang="en-US" dirty="0" smtClean="0"/>
          </a:p>
          <a:p>
            <a:r>
              <a:rPr lang="en-US" dirty="0" smtClean="0"/>
              <a:t>;; ANSWER SECTION:</a:t>
            </a:r>
          </a:p>
          <a:p>
            <a:r>
              <a:rPr lang="en-US" dirty="0" smtClean="0"/>
              <a:t>graphics8.nytimes.com.	281	IN	CNAME	graphics478.nytimes.com.edgesuite.net.</a:t>
            </a:r>
          </a:p>
          <a:p>
            <a:r>
              <a:rPr lang="en-US" dirty="0" smtClean="0"/>
              <a:t>graphics478.nytimes.com.edgesuite.net. 13964 IN	CNAME a1116.x.akamai.net.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a1116.x.akamai.net.	5	IN	A	8.17.64.78</a:t>
            </a:r>
          </a:p>
          <a:p>
            <a:r>
              <a:rPr lang="en-US" dirty="0" smtClean="0"/>
              <a:t>a1116.x.akamai.net.	5	IN	A	8.17.64.24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graphics8.nytimes.com from T-Mobile Cell Phone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807720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-bash ~ % </a:t>
            </a:r>
            <a:r>
              <a:rPr lang="en-US" dirty="0" err="1" smtClean="0"/>
              <a:t>traceroute</a:t>
            </a:r>
            <a:r>
              <a:rPr lang="en-US" dirty="0" smtClean="0"/>
              <a:t> 8.17.64.78</a:t>
            </a:r>
          </a:p>
          <a:p>
            <a:r>
              <a:rPr lang="en-US" dirty="0" err="1" smtClean="0"/>
              <a:t>traceroute</a:t>
            </a:r>
            <a:r>
              <a:rPr lang="en-US" dirty="0" smtClean="0"/>
              <a:t> to 8.17.64.78 (8.17.64.78), 64 hops max, 40 byte packets</a:t>
            </a:r>
          </a:p>
          <a:p>
            <a:r>
              <a:rPr lang="en-US" dirty="0" smtClean="0"/>
              <a:t> 1  158.15.184.10.in-addr.arpa (10.184.15.158)  2325.487 ms * *</a:t>
            </a:r>
          </a:p>
          <a:p>
            <a:r>
              <a:rPr lang="en-US" dirty="0" smtClean="0"/>
              <a:t> 2  * * 178.15.184.10.in-addr.arpa (10.184.15.178)  3768.802 ms</a:t>
            </a:r>
          </a:p>
          <a:p>
            <a:r>
              <a:rPr lang="en-US" dirty="0" smtClean="0"/>
              <a:t> 3  226.1.184.10.in-addr.arpa (10.184.1.226)  2230.431 ms  1706.115 ms  4265.992 ms</a:t>
            </a:r>
          </a:p>
          <a:p>
            <a:r>
              <a:rPr lang="en-US" dirty="0" smtClean="0"/>
              <a:t> 4  33.96.184.10.in-addr.arpa (10.184.96.33)  3022.872 ms  2085.019 ms  1003.134 ms</a:t>
            </a:r>
          </a:p>
          <a:p>
            <a:r>
              <a:rPr lang="en-US" dirty="0" smtClean="0"/>
              <a:t> 5  m8e065e42.tmodns.net (66.94.6.142)  494.165 ms  1096.573 ms  1043.394 ms</a:t>
            </a:r>
          </a:p>
          <a:p>
            <a:r>
              <a:rPr lang="en-US" dirty="0" smtClean="0"/>
              <a:t> 6  209.96.184.10.in-addr.arpa (10.184.96.209)  544.710 ms  300.269 ms  520.475 ms</a:t>
            </a:r>
          </a:p>
          <a:p>
            <a:r>
              <a:rPr lang="en-US" dirty="0" smtClean="0"/>
              <a:t> 7  220.96.184.10.in-addr.arpa (10.184.96.220)  460.470 ms  916.142 ms  523.900 ms</a:t>
            </a:r>
          </a:p>
          <a:p>
            <a:r>
              <a:rPr lang="en-US" dirty="0" smtClean="0"/>
              <a:t> 8  * * *</a:t>
            </a:r>
          </a:p>
          <a:p>
            <a:r>
              <a:rPr lang="en-US" dirty="0" smtClean="0"/>
              <a:t> 9  ge-6-20.car1.Atlanta1.Level3.net (4.79.213.49)  2439.082 ms  2411.253 ms  2501.724 ms</a:t>
            </a:r>
          </a:p>
          <a:p>
            <a:r>
              <a:rPr lang="en-US" dirty="0" smtClean="0"/>
              <a:t>10  ae-27-52.car1.Atlanta4.Level3.net (4.68.103.44)  2039.606 ms  3383.729 ms  3697.863 ms</a:t>
            </a:r>
          </a:p>
          <a:p>
            <a:r>
              <a:rPr lang="en-US" dirty="0" smtClean="0"/>
              <a:t>11  8.17.64.78 (8.17.64.78)  3862.096 ms  2918.443 ms  600.868 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dig </a:t>
            </a:r>
            <a:r>
              <a:rPr lang="en-US" dirty="0" err="1"/>
              <a:t>google.</a:t>
            </a:r>
            <a:r>
              <a:rPr lang="en-US" dirty="0" err="1" smtClean="0"/>
              <a:t>com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ANSWER </a:t>
            </a:r>
            <a:r>
              <a:rPr lang="en-US" dirty="0"/>
              <a:t>SECTION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google</a:t>
            </a:r>
            <a:r>
              <a:rPr lang="en-US" dirty="0" err="1"/>
              <a:t>.com</a:t>
            </a:r>
            <a:r>
              <a:rPr lang="en-US" dirty="0" smtClean="0"/>
              <a:t>.	282	IN	A	209.85.171.100	</a:t>
            </a:r>
          </a:p>
          <a:p>
            <a:pPr>
              <a:buNone/>
            </a:pPr>
            <a:r>
              <a:rPr lang="en-US" dirty="0" err="1" smtClean="0"/>
              <a:t>google</a:t>
            </a:r>
            <a:r>
              <a:rPr lang="en-US" dirty="0" err="1"/>
              <a:t>.</a:t>
            </a:r>
            <a:r>
              <a:rPr lang="en-US" dirty="0" err="1" smtClean="0"/>
              <a:t>com</a:t>
            </a:r>
            <a:r>
              <a:rPr lang="en-US" dirty="0" smtClean="0"/>
              <a:t>.  282	IN	A	74.125.45.100</a:t>
            </a:r>
          </a:p>
          <a:p>
            <a:pPr>
              <a:buNone/>
            </a:pPr>
            <a:r>
              <a:rPr lang="en-US" dirty="0" err="1" smtClean="0"/>
              <a:t>google</a:t>
            </a:r>
            <a:r>
              <a:rPr lang="en-US" dirty="0" err="1"/>
              <a:t>.com</a:t>
            </a:r>
            <a:r>
              <a:rPr lang="en-US" dirty="0" smtClean="0"/>
              <a:t>.	282	IN	A	74.125.67.100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666</Words>
  <Application>Microsoft Macintosh PowerPoint</Application>
  <PresentationFormat>On-screen Show (4:3)</PresentationFormat>
  <Paragraphs>71</Paragraphs>
  <Slides>6</Slides>
  <Notes>0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6.033 Lecture 14 </vt:lpstr>
      <vt:lpstr>The “dig” Command</vt:lpstr>
      <vt:lpstr>This video has been downloaded 30 million times</vt:lpstr>
      <vt:lpstr>graphics8.nytimes.com from T-Mobile Cell Phone</vt:lpstr>
      <vt:lpstr>graphics8.nytimes.com from T-Mobile Cell Phone</vt:lpstr>
      <vt:lpstr>Slide 6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</dc:title>
  <dc:creator>Sam Madden</dc:creator>
  <cp:lastModifiedBy>Sam Madden</cp:lastModifiedBy>
  <cp:revision>3</cp:revision>
  <dcterms:created xsi:type="dcterms:W3CDTF">2009-03-30T13:44:57Z</dcterms:created>
  <dcterms:modified xsi:type="dcterms:W3CDTF">2009-03-30T17:32:21Z</dcterms:modified>
</cp:coreProperties>
</file>