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1"/>
  </p:notesMasterIdLst>
  <p:sldIdLst>
    <p:sldId id="271" r:id="rId2"/>
    <p:sldId id="285" r:id="rId3"/>
    <p:sldId id="294" r:id="rId4"/>
    <p:sldId id="295" r:id="rId5"/>
    <p:sldId id="298" r:id="rId6"/>
    <p:sldId id="299" r:id="rId7"/>
    <p:sldId id="319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11" r:id="rId16"/>
    <p:sldId id="310" r:id="rId17"/>
    <p:sldId id="312" r:id="rId18"/>
    <p:sldId id="313" r:id="rId19"/>
    <p:sldId id="317" r:id="rId20"/>
  </p:sldIdLst>
  <p:sldSz cx="10160000" cy="7620000"/>
  <p:notesSz cx="7102475" cy="10231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142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276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425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561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5703" algn="l" defTabSz="914276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2843" algn="l" defTabSz="914276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199984" algn="l" defTabSz="914276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123" algn="l" defTabSz="914276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FF3399"/>
    <a:srgbClr val="3333CC"/>
    <a:srgbClr val="FF6699"/>
    <a:srgbClr val="EE12B4"/>
    <a:srgbClr val="9966FF"/>
    <a:srgbClr val="9933FF"/>
    <a:srgbClr val="CC3399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7" autoAdjust="0"/>
    <p:restoredTop sz="89640" autoAdjust="0"/>
  </p:normalViewPr>
  <p:slideViewPr>
    <p:cSldViewPr>
      <p:cViewPr>
        <p:scale>
          <a:sx n="60" d="100"/>
          <a:sy n="60" d="100"/>
        </p:scale>
        <p:origin x="-206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3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notesViewPr>
    <p:cSldViewPr>
      <p:cViewPr>
        <p:scale>
          <a:sx n="71" d="100"/>
          <a:sy n="71" d="100"/>
        </p:scale>
        <p:origin x="-576" y="-186"/>
      </p:cViewPr>
      <p:guideLst>
        <p:guide orient="horz" pos="3223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B99761A-2278-4219-9EEE-83741022E00A}" type="datetimeFigureOut">
              <a:rPr lang="en-US" smtClean="0"/>
              <a:pPr/>
              <a:t>3/14/2014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6116672-F69E-476E-885E-1414729565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6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2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76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25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61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03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43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84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23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16672-F69E-476E-885E-1414729565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27D9C526-5715-4216-A019-949B47C74CCB}" type="slidenum">
              <a:rPr lang="en-US" sz="1300">
                <a:latin typeface="Times New Roman" pitchFamily="18" charset="0"/>
              </a:rPr>
              <a:pPr eaLnBrk="1" hangingPunct="1"/>
              <a:t>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3137085F-9C23-481B-A1DD-699BFCC94B43}" type="slidenum">
              <a:rPr lang="en-US" sz="1300">
                <a:latin typeface="Times New Roman" pitchFamily="18" charset="0"/>
              </a:rPr>
              <a:pPr eaLnBrk="1" hangingPunct="1"/>
              <a:t>18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Need an animated example of how to do Advertisements and withdrawals.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A67D44B9-6F19-44AF-9869-4D63EA6F848D}" type="slidenum">
              <a:rPr lang="en-US" sz="1300">
                <a:latin typeface="Times New Roman" pitchFamily="18" charset="0"/>
              </a:rPr>
              <a:pPr eaLnBrk="1" hangingPunct="1"/>
              <a:t>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- Let’s focus on scalability will see how to get the others</a:t>
            </a:r>
          </a:p>
          <a:p>
            <a:r>
              <a:rPr lang="en-US" smtClean="0">
                <a:latin typeface="Times New Roman" pitchFamily="18" charset="0"/>
              </a:rPr>
              <a:t>- Main idea</a:t>
            </a: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</a:rPr>
              <a:t>Think of the mail system</a:t>
            </a: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</a:rPr>
              <a:t> Hierarchical addresses: Country, State, City, Street, House, Person</a:t>
            </a: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</a:rPr>
              <a:t>-&gt; Hierarchical addressing enables hierarchical routing</a:t>
            </a:r>
          </a:p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CEBC1D9E-9DF7-479C-8751-1829CC8ABC94}" type="slidenum">
              <a:rPr lang="en-US" sz="1300">
                <a:latin typeface="Times New Roman" pitchFamily="18" charset="0"/>
              </a:rPr>
              <a:pPr eaLnBrk="1" hangingPunct="1"/>
              <a:t>4</a:t>
            </a:fld>
            <a:endParaRPr lang="en-US" sz="13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8996CCF4-A376-411D-80C8-A9256AEC97D3}" type="slidenum">
              <a:rPr lang="en-US" sz="1300">
                <a:latin typeface="Times New Roman" pitchFamily="18" charset="0"/>
              </a:rPr>
              <a:pPr eaLnBrk="1" hangingPunct="1"/>
              <a:t>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18.26.128/17</a:t>
            </a:r>
          </a:p>
          <a:p>
            <a:r>
              <a:rPr lang="en-US" dirty="0" smtClean="0">
                <a:latin typeface="Times New Roman" pitchFamily="18" charset="0"/>
              </a:rPr>
              <a:t>00010010	00011010 	1xxxxxxx	 </a:t>
            </a:r>
            <a:r>
              <a:rPr lang="en-US" dirty="0" err="1" smtClean="0">
                <a:latin typeface="Times New Roman" pitchFamily="18" charset="0"/>
              </a:rPr>
              <a:t>xxxxxxxx</a:t>
            </a:r>
            <a:r>
              <a:rPr lang="en-US" dirty="0" smtClean="0">
                <a:latin typeface="Times New Roman" pitchFamily="18" charset="0"/>
              </a:rPr>
              <a:t>	</a:t>
            </a:r>
          </a:p>
          <a:p>
            <a:endParaRPr lang="en-US" dirty="0" smtClean="0">
              <a:latin typeface="Times New Roman" pitchFamily="18" charset="0"/>
            </a:endParaRPr>
          </a:p>
          <a:p>
            <a:pPr marL="0" marR="0" indent="0" algn="l" defTabSz="914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</a:rPr>
              <a:t>18.26.240/24</a:t>
            </a:r>
          </a:p>
          <a:p>
            <a:pPr marL="0" marR="0" indent="0" algn="l" defTabSz="914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</a:rPr>
              <a:t>00010010	00011010 	1111xxxx	 </a:t>
            </a:r>
            <a:r>
              <a:rPr lang="en-US" dirty="0" err="1" smtClean="0">
                <a:latin typeface="Times New Roman" pitchFamily="18" charset="0"/>
              </a:rPr>
              <a:t>xxxxxxxx</a:t>
            </a:r>
            <a:r>
              <a:rPr lang="en-US" dirty="0" smtClean="0">
                <a:latin typeface="Times New Roman" pitchFamily="18" charset="0"/>
              </a:rPr>
              <a:t>	</a:t>
            </a:r>
          </a:p>
          <a:p>
            <a:endParaRPr lang="en-US" dirty="0" smtClean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B5198772-A742-4838-BAA5-3468E865CBE2}" type="slidenum">
              <a:rPr lang="en-US" sz="1300">
                <a:latin typeface="Times New Roman" pitchFamily="18" charset="0"/>
              </a:rPr>
              <a:pPr eaLnBrk="1" hangingPunct="1"/>
              <a:t>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B54721AD-DFE0-4FBF-9F4B-5E5B14E17B11}" type="slidenum">
              <a:rPr lang="en-US" sz="1300">
                <a:latin typeface="Times New Roman" pitchFamily="18" charset="0"/>
              </a:rPr>
              <a:pPr eaLnBrk="1" hangingPunct="1"/>
              <a:t>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0F8C0E37-01D6-4C0D-BD35-9A03D90AC8DB}" type="slidenum">
              <a:rPr lang="en-US" sz="1300">
                <a:latin typeface="Times New Roman" pitchFamily="18" charset="0"/>
              </a:rPr>
              <a:pPr eaLnBrk="1" hangingPunct="1"/>
              <a:t>11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3496960B-FD06-4D63-908A-316A1352B6B9}" type="slidenum">
              <a:rPr lang="en-US" sz="1300">
                <a:latin typeface="Times New Roman" pitchFamily="18" charset="0"/>
              </a:rPr>
              <a:pPr eaLnBrk="1" hangingPunct="1"/>
              <a:t>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A17B40DB-FE82-4D6A-AB08-0DDD9884FA28}" type="slidenum">
              <a:rPr lang="en-US" sz="1300">
                <a:latin typeface="Times New Roman" pitchFamily="18" charset="0"/>
              </a:rPr>
              <a:pPr eaLnBrk="1" hangingPunct="1"/>
              <a:t>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7153"/>
            <a:ext cx="8636000" cy="16333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1170-29A6-4084-8C11-46E397286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D777-AF23-4601-8370-D86C7462F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5154"/>
            <a:ext cx="2286000" cy="65016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305154"/>
            <a:ext cx="6688667" cy="65016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9937-15D5-40B9-8391-063FE59CA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1600"/>
            <a:ext cx="10160000" cy="1270000"/>
          </a:xfrm>
        </p:spPr>
        <p:txBody>
          <a:bodyPr>
            <a:normAutofit/>
          </a:bodyPr>
          <a:lstStyle>
            <a:lvl1pPr>
              <a:defRPr sz="4800">
                <a:solidFill>
                  <a:srgbClr val="0070C0"/>
                </a:solidFill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9652000" cy="5028848"/>
          </a:xfrm>
        </p:spPr>
        <p:txBody>
          <a:bodyPr/>
          <a:lstStyle>
            <a:lvl1pPr>
              <a:defRPr>
                <a:latin typeface="Gill Sans MT" pitchFamily="34" charset="0"/>
              </a:defRPr>
            </a:lvl1pPr>
            <a:lvl2pPr>
              <a:defRPr sz="3200"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334-0F87-4A16-8D73-E5F5E9869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4896569"/>
            <a:ext cx="8636000" cy="1513417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229684"/>
            <a:ext cx="8636000" cy="16668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793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8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38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17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96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76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55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34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E471-0DDC-495A-93E7-0CE89B36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87333" cy="502884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9" y="1778000"/>
            <a:ext cx="4487333" cy="502884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01EB-F80C-4583-9CE4-8E42C5527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5681"/>
            <a:ext cx="4489098" cy="710847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Comic Sans MS" pitchFamily="66" charset="0"/>
              </a:defRPr>
            </a:lvl1pPr>
            <a:lvl2pPr marL="507935" indent="0">
              <a:buNone/>
              <a:defRPr sz="2200" b="1"/>
            </a:lvl2pPr>
            <a:lvl3pPr marL="1015870" indent="0">
              <a:buNone/>
              <a:defRPr sz="2000" b="1"/>
            </a:lvl3pPr>
            <a:lvl4pPr marL="1523805" indent="0">
              <a:buNone/>
              <a:defRPr sz="1800" b="1"/>
            </a:lvl4pPr>
            <a:lvl5pPr marL="2031740" indent="0">
              <a:buNone/>
              <a:defRPr sz="1800" b="1"/>
            </a:lvl5pPr>
            <a:lvl6pPr marL="2539675" indent="0">
              <a:buNone/>
              <a:defRPr sz="1800" b="1"/>
            </a:lvl6pPr>
            <a:lvl7pPr marL="3047610" indent="0">
              <a:buNone/>
              <a:defRPr sz="1800" b="1"/>
            </a:lvl7pPr>
            <a:lvl8pPr marL="3555538" indent="0">
              <a:buNone/>
              <a:defRPr sz="1800" b="1"/>
            </a:lvl8pPr>
            <a:lvl9pPr marL="406347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528"/>
            <a:ext cx="4489098" cy="4390320"/>
          </a:xfrm>
        </p:spPr>
        <p:txBody>
          <a:bodyPr/>
          <a:lstStyle>
            <a:lvl1pPr>
              <a:defRPr sz="2700">
                <a:latin typeface="Comic Sans MS" pitchFamily="66" charset="0"/>
              </a:defRPr>
            </a:lvl1pPr>
            <a:lvl2pPr>
              <a:defRPr sz="2200">
                <a:latin typeface="Comic Sans MS" pitchFamily="66" charset="0"/>
              </a:defRPr>
            </a:lvl2pPr>
            <a:lvl3pPr>
              <a:defRPr sz="2000">
                <a:latin typeface="Comic Sans MS" pitchFamily="66" charset="0"/>
              </a:defRPr>
            </a:lvl3pPr>
            <a:lvl4pPr>
              <a:defRPr sz="1800">
                <a:latin typeface="Comic Sans MS" pitchFamily="66" charset="0"/>
              </a:defRPr>
            </a:lvl4pPr>
            <a:lvl5pPr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53" y="1705681"/>
            <a:ext cx="4490861" cy="710847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Comic Sans MS" pitchFamily="66" charset="0"/>
              </a:defRPr>
            </a:lvl1pPr>
            <a:lvl2pPr marL="507935" indent="0">
              <a:buNone/>
              <a:defRPr sz="2200" b="1"/>
            </a:lvl2pPr>
            <a:lvl3pPr marL="1015870" indent="0">
              <a:buNone/>
              <a:defRPr sz="2000" b="1"/>
            </a:lvl3pPr>
            <a:lvl4pPr marL="1523805" indent="0">
              <a:buNone/>
              <a:defRPr sz="1800" b="1"/>
            </a:lvl4pPr>
            <a:lvl5pPr marL="2031740" indent="0">
              <a:buNone/>
              <a:defRPr sz="1800" b="1"/>
            </a:lvl5pPr>
            <a:lvl6pPr marL="2539675" indent="0">
              <a:buNone/>
              <a:defRPr sz="1800" b="1"/>
            </a:lvl6pPr>
            <a:lvl7pPr marL="3047610" indent="0">
              <a:buNone/>
              <a:defRPr sz="1800" b="1"/>
            </a:lvl7pPr>
            <a:lvl8pPr marL="3555538" indent="0">
              <a:buNone/>
              <a:defRPr sz="1800" b="1"/>
            </a:lvl8pPr>
            <a:lvl9pPr marL="4063475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53" y="2416528"/>
            <a:ext cx="4490861" cy="4390320"/>
          </a:xfrm>
        </p:spPr>
        <p:txBody>
          <a:bodyPr/>
          <a:lstStyle>
            <a:lvl1pPr>
              <a:defRPr sz="2700">
                <a:latin typeface="Comic Sans MS" pitchFamily="66" charset="0"/>
              </a:defRPr>
            </a:lvl1pPr>
            <a:lvl2pPr>
              <a:defRPr sz="2200">
                <a:latin typeface="Comic Sans MS" pitchFamily="66" charset="0"/>
              </a:defRPr>
            </a:lvl2pPr>
            <a:lvl3pPr>
              <a:defRPr sz="2000">
                <a:latin typeface="Comic Sans MS" pitchFamily="66" charset="0"/>
              </a:defRPr>
            </a:lvl3pPr>
            <a:lvl4pPr>
              <a:defRPr sz="1800">
                <a:latin typeface="Comic Sans MS" pitchFamily="66" charset="0"/>
              </a:defRPr>
            </a:lvl4pPr>
            <a:lvl5pPr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fld id="{CB9E6E9C-1F70-48D4-BB90-C6E3339B6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DF3-0937-4DBD-85A7-42D75AC47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049A-E497-45F0-9181-B6D7EE6E68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08000" y="25400"/>
            <a:ext cx="9144000" cy="1270000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6" y="303392"/>
            <a:ext cx="3342570" cy="1291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03403"/>
            <a:ext cx="5679722" cy="650345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6" y="1594556"/>
            <a:ext cx="3342570" cy="5212292"/>
          </a:xfrm>
        </p:spPr>
        <p:txBody>
          <a:bodyPr/>
          <a:lstStyle>
            <a:lvl1pPr marL="0" indent="0">
              <a:buNone/>
              <a:defRPr sz="1600"/>
            </a:lvl1pPr>
            <a:lvl2pPr marL="507935" indent="0">
              <a:buNone/>
              <a:defRPr sz="1300"/>
            </a:lvl2pPr>
            <a:lvl3pPr marL="1015870" indent="0">
              <a:buNone/>
              <a:defRPr sz="1100"/>
            </a:lvl3pPr>
            <a:lvl4pPr marL="1523805" indent="0">
              <a:buNone/>
              <a:defRPr sz="1000"/>
            </a:lvl4pPr>
            <a:lvl5pPr marL="2031740" indent="0">
              <a:buNone/>
              <a:defRPr sz="1000"/>
            </a:lvl5pPr>
            <a:lvl6pPr marL="2539675" indent="0">
              <a:buNone/>
              <a:defRPr sz="1000"/>
            </a:lvl6pPr>
            <a:lvl7pPr marL="3047610" indent="0">
              <a:buNone/>
              <a:defRPr sz="1000"/>
            </a:lvl7pPr>
            <a:lvl8pPr marL="3555538" indent="0">
              <a:buNone/>
              <a:defRPr sz="1000"/>
            </a:lvl8pPr>
            <a:lvl9pPr marL="406347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A09BD-3DD2-440B-872F-6E4790970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5334001"/>
            <a:ext cx="6096000" cy="62970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680861"/>
            <a:ext cx="6096000" cy="4572000"/>
          </a:xfrm>
        </p:spPr>
        <p:txBody>
          <a:bodyPr/>
          <a:lstStyle>
            <a:lvl1pPr marL="0" indent="0">
              <a:buNone/>
              <a:defRPr sz="3600"/>
            </a:lvl1pPr>
            <a:lvl2pPr marL="507935" indent="0">
              <a:buNone/>
              <a:defRPr sz="3100"/>
            </a:lvl2pPr>
            <a:lvl3pPr marL="1015870" indent="0">
              <a:buNone/>
              <a:defRPr sz="2700"/>
            </a:lvl3pPr>
            <a:lvl4pPr marL="1523805" indent="0">
              <a:buNone/>
              <a:defRPr sz="2200"/>
            </a:lvl4pPr>
            <a:lvl5pPr marL="2031740" indent="0">
              <a:buNone/>
              <a:defRPr sz="2200"/>
            </a:lvl5pPr>
            <a:lvl6pPr marL="2539675" indent="0">
              <a:buNone/>
              <a:defRPr sz="2200"/>
            </a:lvl6pPr>
            <a:lvl7pPr marL="3047610" indent="0">
              <a:buNone/>
              <a:defRPr sz="2200"/>
            </a:lvl7pPr>
            <a:lvl8pPr marL="3555538" indent="0">
              <a:buNone/>
              <a:defRPr sz="2200"/>
            </a:lvl8pPr>
            <a:lvl9pPr marL="4063475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5963710"/>
            <a:ext cx="6096000" cy="894291"/>
          </a:xfrm>
        </p:spPr>
        <p:txBody>
          <a:bodyPr/>
          <a:lstStyle>
            <a:lvl1pPr marL="0" indent="0">
              <a:buNone/>
              <a:defRPr sz="1600"/>
            </a:lvl1pPr>
            <a:lvl2pPr marL="507935" indent="0">
              <a:buNone/>
              <a:defRPr sz="1300"/>
            </a:lvl2pPr>
            <a:lvl3pPr marL="1015870" indent="0">
              <a:buNone/>
              <a:defRPr sz="1100"/>
            </a:lvl3pPr>
            <a:lvl4pPr marL="1523805" indent="0">
              <a:buNone/>
              <a:defRPr sz="1000"/>
            </a:lvl4pPr>
            <a:lvl5pPr marL="2031740" indent="0">
              <a:buNone/>
              <a:defRPr sz="1000"/>
            </a:lvl5pPr>
            <a:lvl6pPr marL="2539675" indent="0">
              <a:buNone/>
              <a:defRPr sz="1000"/>
            </a:lvl6pPr>
            <a:lvl7pPr marL="3047610" indent="0">
              <a:buNone/>
              <a:defRPr sz="1000"/>
            </a:lvl7pPr>
            <a:lvl8pPr marL="3555538" indent="0">
              <a:buNone/>
              <a:defRPr sz="1000"/>
            </a:lvl8pPr>
            <a:lvl9pPr marL="406347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E81-25E6-4E7F-A9FC-7AFEEF263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76200"/>
            <a:ext cx="9144000" cy="1270000"/>
          </a:xfrm>
          <a:prstGeom prst="rect">
            <a:avLst/>
          </a:prstGeom>
        </p:spPr>
        <p:txBody>
          <a:bodyPr vert="horz" lIns="101595" tIns="50795" rIns="101595" bIns="5079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78000"/>
            <a:ext cx="9144000" cy="5028848"/>
          </a:xfrm>
          <a:prstGeom prst="rect">
            <a:avLst/>
          </a:prstGeom>
        </p:spPr>
        <p:txBody>
          <a:bodyPr vert="horz" lIns="101595" tIns="50795" rIns="101595" bIns="5079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2" y="7062614"/>
            <a:ext cx="2370667" cy="405694"/>
          </a:xfrm>
          <a:prstGeom prst="rect">
            <a:avLst/>
          </a:prstGeom>
        </p:spPr>
        <p:txBody>
          <a:bodyPr vert="horz" lIns="101595" tIns="50795" rIns="101595" bIns="5079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9" y="7062614"/>
            <a:ext cx="3217333" cy="405694"/>
          </a:xfrm>
          <a:prstGeom prst="rect">
            <a:avLst/>
          </a:prstGeom>
        </p:spPr>
        <p:txBody>
          <a:bodyPr vert="horz" lIns="101595" tIns="50795" rIns="101595" bIns="5079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3" y="7062614"/>
            <a:ext cx="2370667" cy="405694"/>
          </a:xfrm>
          <a:prstGeom prst="rect">
            <a:avLst/>
          </a:prstGeom>
        </p:spPr>
        <p:txBody>
          <a:bodyPr vert="horz" lIns="101595" tIns="50795" rIns="101595" bIns="5079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ED2FB-A3F8-43BD-A540-BD1CF753B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txStyles>
    <p:titleStyle>
      <a:lvl1pPr algn="ctr" defTabSz="101587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51" indent="-380951" algn="l" defTabSz="101587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392" indent="-317457" algn="l" defTabSz="1015870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9837" indent="-253967" algn="l" defTabSz="10158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7769" indent="-253967" algn="l" defTabSz="101587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703" indent="-253967" algn="l" defTabSz="101587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639" indent="-253967" algn="l" defTabSz="10158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573" indent="-253967" algn="l" defTabSz="10158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505" indent="-253967" algn="l" defTabSz="10158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437" indent="-253967" algn="l" defTabSz="10158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8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35" algn="l" defTabSz="10158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870" algn="l" defTabSz="10158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805" algn="l" defTabSz="10158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740" algn="l" defTabSz="10158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675" algn="l" defTabSz="10158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610" algn="l" defTabSz="10158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538" algn="l" defTabSz="10158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475" algn="l" defTabSz="10158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447800"/>
            <a:ext cx="9804400" cy="16764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Network Layer: </a:t>
            </a:r>
            <a:br>
              <a:rPr lang="en-US" sz="5400" dirty="0" smtClean="0">
                <a:solidFill>
                  <a:srgbClr val="0070C0"/>
                </a:solidFill>
              </a:rPr>
            </a:br>
            <a:r>
              <a:rPr lang="en-US" sz="5400" dirty="0" smtClean="0">
                <a:solidFill>
                  <a:srgbClr val="0070C0"/>
                </a:solidFill>
              </a:rPr>
              <a:t>Internet-Wide Routing &amp; BGP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" y="3843867"/>
            <a:ext cx="10160000" cy="1947333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Dina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Katabi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&amp; Sam Madden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</a:p>
          <a:p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endParaRPr lang="en-US" sz="2800" dirty="0">
              <a:solidFill>
                <a:schemeClr val="tx1"/>
              </a:solidFill>
              <a:latin typeface="+mj-lt"/>
            </a:endParaRPr>
          </a:p>
          <a:p>
            <a:endParaRPr lang="en-US" dirty="0">
              <a:solidFill>
                <a:schemeClr val="tx1"/>
              </a:solidFill>
              <a:latin typeface="+mj-lt"/>
            </a:endParaRPr>
          </a:p>
          <a:p>
            <a:endParaRPr lang="en-US" dirty="0">
              <a:solidFill>
                <a:schemeClr val="tx1"/>
              </a:solidFill>
              <a:latin typeface="+mj-lt"/>
            </a:endParaRPr>
          </a:p>
          <a:p>
            <a:endParaRPr lang="en-US" sz="2800" dirty="0">
              <a:solidFill>
                <a:schemeClr val="tx1"/>
              </a:solidFill>
              <a:latin typeface="+mj-lt"/>
            </a:endParaRPr>
          </a:p>
          <a:p>
            <a:r>
              <a:rPr lang="en-US" dirty="0">
                <a:solidFill>
                  <a:schemeClr val="tx1"/>
                </a:solidFill>
                <a:latin typeface="+mj-lt"/>
              </a:rPr>
              <a:t/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3" name="Picture 4" descr="C:\Users\gshyam\Desktop\MI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213" y="6346525"/>
            <a:ext cx="2153797" cy="127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664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Policy-Based Routing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Rule:</a:t>
            </a:r>
          </a:p>
          <a:p>
            <a:pPr lvl="1"/>
            <a:r>
              <a:rPr lang="en-US" dirty="0" smtClean="0"/>
              <a:t>An AS does not transit traffic unless it makes money of it</a:t>
            </a:r>
          </a:p>
          <a:p>
            <a:pPr lvl="1"/>
            <a:endParaRPr lang="en-US" dirty="0"/>
          </a:p>
          <a:p>
            <a:r>
              <a:rPr lang="en-US" dirty="0" smtClean="0"/>
              <a:t>Note Customer pays for both incoming and outgoing traffic</a:t>
            </a:r>
          </a:p>
        </p:txBody>
      </p:sp>
    </p:spTree>
    <p:extLst>
      <p:ext uri="{BB962C8B-B14F-4D97-AF65-F5344CB8AC3E}">
        <p14:creationId xmlns:p14="http://schemas.microsoft.com/office/powerpoint/2010/main" val="91380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title"/>
          </p:nvPr>
        </p:nvSpPr>
        <p:spPr>
          <a:xfrm>
            <a:off x="254000" y="0"/>
            <a:ext cx="9652000" cy="1270000"/>
          </a:xfrm>
        </p:spPr>
        <p:txBody>
          <a:bodyPr/>
          <a:lstStyle/>
          <a:p>
            <a:r>
              <a:rPr lang="en-US" sz="3600"/>
              <a:t>Desirable Incoming Policies</a:t>
            </a:r>
          </a:p>
        </p:txBody>
      </p:sp>
      <p:grpSp>
        <p:nvGrpSpPr>
          <p:cNvPr id="26627" name="Group 4"/>
          <p:cNvGrpSpPr>
            <a:grpSpLocks/>
          </p:cNvGrpSpPr>
          <p:nvPr/>
        </p:nvGrpSpPr>
        <p:grpSpPr bwMode="auto">
          <a:xfrm>
            <a:off x="5132917" y="2527654"/>
            <a:ext cx="2487083" cy="931333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6676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7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8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9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0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1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28" name="Group 11"/>
          <p:cNvGrpSpPr>
            <a:grpSpLocks/>
          </p:cNvGrpSpPr>
          <p:nvPr/>
        </p:nvGrpSpPr>
        <p:grpSpPr bwMode="auto">
          <a:xfrm>
            <a:off x="677334" y="2455334"/>
            <a:ext cx="2201333" cy="788459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6670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1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2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3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4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5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29" name="Text Box 25"/>
          <p:cNvSpPr txBox="1">
            <a:spLocks noChangeArrowheads="1"/>
          </p:cNvSpPr>
          <p:nvPr/>
        </p:nvSpPr>
        <p:spPr bwMode="auto">
          <a:xfrm>
            <a:off x="5996008" y="2704042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AS-3</a:t>
            </a:r>
          </a:p>
        </p:txBody>
      </p:sp>
      <p:sp>
        <p:nvSpPr>
          <p:cNvPr id="26630" name="Text Box 27"/>
          <p:cNvSpPr txBox="1">
            <a:spLocks noChangeArrowheads="1"/>
          </p:cNvSpPr>
          <p:nvPr/>
        </p:nvSpPr>
        <p:spPr bwMode="auto">
          <a:xfrm>
            <a:off x="1315529" y="2651126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AS-2</a:t>
            </a:r>
          </a:p>
        </p:txBody>
      </p:sp>
      <p:pic>
        <p:nvPicPr>
          <p:cNvPr id="26631" name="Picture 28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3836459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632" name="Group 30"/>
          <p:cNvGrpSpPr>
            <a:grpSpLocks/>
          </p:cNvGrpSpPr>
          <p:nvPr/>
        </p:nvGrpSpPr>
        <p:grpSpPr bwMode="auto">
          <a:xfrm>
            <a:off x="2794000" y="1185333"/>
            <a:ext cx="3556000" cy="1016000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6664" name="Oval 31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5" name="Oval 32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6" name="Oval 33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7" name="Oval 34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8" name="Oval 35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9" name="Oval 36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3" name="Text Box 37"/>
          <p:cNvSpPr txBox="1">
            <a:spLocks noChangeArrowheads="1"/>
          </p:cNvSpPr>
          <p:nvPr/>
        </p:nvSpPr>
        <p:spPr bwMode="auto">
          <a:xfrm>
            <a:off x="4101591" y="1439334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AS-1</a:t>
            </a:r>
          </a:p>
        </p:txBody>
      </p:sp>
      <p:pic>
        <p:nvPicPr>
          <p:cNvPr id="26634" name="Picture 39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34" y="3866445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5" name="Picture 40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667" y="3866445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6" name="Line 41"/>
          <p:cNvSpPr>
            <a:spLocks noChangeShapeType="1"/>
          </p:cNvSpPr>
          <p:nvPr/>
        </p:nvSpPr>
        <p:spPr bwMode="auto">
          <a:xfrm flipH="1">
            <a:off x="1642182" y="3243792"/>
            <a:ext cx="51152" cy="661458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6637" name="Line 42"/>
          <p:cNvSpPr>
            <a:spLocks noChangeShapeType="1"/>
          </p:cNvSpPr>
          <p:nvPr/>
        </p:nvSpPr>
        <p:spPr bwMode="auto">
          <a:xfrm flipH="1">
            <a:off x="2540000" y="2047876"/>
            <a:ext cx="1016000" cy="60325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6638" name="Text Box 43"/>
          <p:cNvSpPr txBox="1">
            <a:spLocks noChangeArrowheads="1"/>
          </p:cNvSpPr>
          <p:nvPr/>
        </p:nvSpPr>
        <p:spPr bwMode="auto">
          <a:xfrm>
            <a:off x="423333" y="3243792"/>
            <a:ext cx="152400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6639" name="Text Box 44"/>
          <p:cNvSpPr txBox="1">
            <a:spLocks noChangeArrowheads="1"/>
          </p:cNvSpPr>
          <p:nvPr/>
        </p:nvSpPr>
        <p:spPr bwMode="auto">
          <a:xfrm>
            <a:off x="1185333" y="2047875"/>
            <a:ext cx="2116667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6640" name="Text Box 46"/>
          <p:cNvSpPr txBox="1">
            <a:spLocks noChangeArrowheads="1"/>
          </p:cNvSpPr>
          <p:nvPr/>
        </p:nvSpPr>
        <p:spPr bwMode="auto">
          <a:xfrm>
            <a:off x="6180667" y="3443112"/>
            <a:ext cx="1862667" cy="40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  <p:sp>
        <p:nvSpPr>
          <p:cNvPr id="26641" name="Line 47"/>
          <p:cNvSpPr>
            <a:spLocks noChangeShapeType="1"/>
          </p:cNvSpPr>
          <p:nvPr/>
        </p:nvSpPr>
        <p:spPr bwMode="auto">
          <a:xfrm flipH="1">
            <a:off x="5672667" y="3358444"/>
            <a:ext cx="0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6642" name="Line 48"/>
          <p:cNvSpPr>
            <a:spLocks noChangeShapeType="1"/>
          </p:cNvSpPr>
          <p:nvPr/>
        </p:nvSpPr>
        <p:spPr bwMode="auto">
          <a:xfrm flipH="1">
            <a:off x="6688667" y="3358444"/>
            <a:ext cx="0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6643" name="Line 49"/>
          <p:cNvSpPr>
            <a:spLocks noChangeShapeType="1"/>
          </p:cNvSpPr>
          <p:nvPr/>
        </p:nvSpPr>
        <p:spPr bwMode="auto">
          <a:xfrm flipH="1" flipV="1">
            <a:off x="2794000" y="2950987"/>
            <a:ext cx="2402417" cy="49389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6644" name="Text Box 50"/>
          <p:cNvSpPr txBox="1">
            <a:spLocks noChangeArrowheads="1"/>
          </p:cNvSpPr>
          <p:nvPr/>
        </p:nvSpPr>
        <p:spPr bwMode="auto">
          <a:xfrm>
            <a:off x="2455334" y="2455333"/>
            <a:ext cx="3067403" cy="41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Peering</a:t>
            </a:r>
          </a:p>
        </p:txBody>
      </p:sp>
      <p:sp>
        <p:nvSpPr>
          <p:cNvPr id="26645" name="Text Box 56"/>
          <p:cNvSpPr txBox="1">
            <a:spLocks noChangeArrowheads="1"/>
          </p:cNvSpPr>
          <p:nvPr/>
        </p:nvSpPr>
        <p:spPr bwMode="auto">
          <a:xfrm>
            <a:off x="4148667" y="3302001"/>
            <a:ext cx="2233083" cy="40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6646" name="Line 57"/>
          <p:cNvSpPr>
            <a:spLocks noChangeShapeType="1"/>
          </p:cNvSpPr>
          <p:nvPr/>
        </p:nvSpPr>
        <p:spPr bwMode="auto">
          <a:xfrm>
            <a:off x="5196417" y="2201333"/>
            <a:ext cx="306917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6647" name="Text Box 58"/>
          <p:cNvSpPr txBox="1">
            <a:spLocks noChangeArrowheads="1"/>
          </p:cNvSpPr>
          <p:nvPr/>
        </p:nvSpPr>
        <p:spPr bwMode="auto">
          <a:xfrm>
            <a:off x="4656667" y="2132542"/>
            <a:ext cx="206375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  <p:sp>
        <p:nvSpPr>
          <p:cNvPr id="60" name="Rectangle 3"/>
          <p:cNvSpPr txBox="1">
            <a:spLocks noChangeArrowheads="1"/>
          </p:cNvSpPr>
          <p:nvPr/>
        </p:nvSpPr>
        <p:spPr bwMode="auto">
          <a:xfrm>
            <a:off x="423334" y="4741333"/>
            <a:ext cx="9487959" cy="199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99" tIns="50799" rIns="101599" bIns="50799"/>
          <a:lstStyle/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AS-2 likes AS-3 to use the peering link to exchange traffic between their customers </a:t>
            </a:r>
            <a:r>
              <a:rPr lang="en-US" kern="0" dirty="0">
                <a:latin typeface="+mn-lt"/>
                <a:ea typeface="ＭＳ Ｐゴシック" pitchFamily="-112" charset="-128"/>
                <a:cs typeface="ＭＳ Ｐゴシック" pitchFamily="-112" charset="-128"/>
                <a:sym typeface="Wingdings" pitchFamily="2" charset="2"/>
              </a:rPr>
              <a:t> saves money because it bypasses AS-1</a:t>
            </a:r>
            <a:endParaRPr lang="en-US" kern="0" dirty="0">
              <a:solidFill>
                <a:srgbClr val="011C8C"/>
              </a:solidFill>
              <a:latin typeface="+mn-lt"/>
              <a:ea typeface="ＭＳ Ｐゴシック" pitchFamily="-112" charset="-128"/>
              <a:cs typeface="ＭＳ Ｐゴシック" pitchFamily="-112" charset="-128"/>
            </a:endParaRPr>
          </a:p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But, AS-2 does not want to forward traffic between AS-3 and AS-4 because this makes AS-2 pay AS-1 for traffic that does not benefit its own customers </a:t>
            </a:r>
          </a:p>
        </p:txBody>
      </p:sp>
      <p:grpSp>
        <p:nvGrpSpPr>
          <p:cNvPr id="26649" name="Group 18"/>
          <p:cNvGrpSpPr>
            <a:grpSpLocks/>
          </p:cNvGrpSpPr>
          <p:nvPr/>
        </p:nvGrpSpPr>
        <p:grpSpPr bwMode="auto">
          <a:xfrm>
            <a:off x="8382000" y="1693333"/>
            <a:ext cx="1524000" cy="762000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6658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1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2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3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8725959" y="1841500"/>
            <a:ext cx="839611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200">
                <a:solidFill>
                  <a:srgbClr val="000000"/>
                </a:solidFill>
                <a:latin typeface="Arial" pitchFamily="34" charset="0"/>
              </a:rPr>
              <a:t>AS-4</a:t>
            </a:r>
          </a:p>
        </p:txBody>
      </p:sp>
      <p:pic>
        <p:nvPicPr>
          <p:cNvPr id="26651" name="Picture 29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3386667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52" name="Text Box 54"/>
          <p:cNvSpPr txBox="1">
            <a:spLocks noChangeArrowheads="1"/>
          </p:cNvSpPr>
          <p:nvPr/>
        </p:nvSpPr>
        <p:spPr bwMode="auto">
          <a:xfrm>
            <a:off x="6604000" y="1878542"/>
            <a:ext cx="177800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  <p:sp>
        <p:nvSpPr>
          <p:cNvPr id="26653" name="Text Box 55"/>
          <p:cNvSpPr txBox="1">
            <a:spLocks noChangeArrowheads="1"/>
          </p:cNvSpPr>
          <p:nvPr/>
        </p:nvSpPr>
        <p:spPr bwMode="auto">
          <a:xfrm>
            <a:off x="7958667" y="2624667"/>
            <a:ext cx="1608667" cy="40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6654" name="Line 48"/>
          <p:cNvSpPr>
            <a:spLocks noChangeShapeType="1"/>
          </p:cNvSpPr>
          <p:nvPr/>
        </p:nvSpPr>
        <p:spPr bwMode="auto">
          <a:xfrm>
            <a:off x="6342945" y="1785056"/>
            <a:ext cx="2123722" cy="26282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6655" name="Line 48"/>
          <p:cNvSpPr>
            <a:spLocks noChangeShapeType="1"/>
          </p:cNvSpPr>
          <p:nvPr/>
        </p:nvSpPr>
        <p:spPr bwMode="auto">
          <a:xfrm flipH="1">
            <a:off x="9173987" y="2455333"/>
            <a:ext cx="51152" cy="862542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59" name="Freeform 59"/>
          <p:cNvSpPr>
            <a:spLocks/>
          </p:cNvSpPr>
          <p:nvPr/>
        </p:nvSpPr>
        <p:spPr bwMode="auto">
          <a:xfrm>
            <a:off x="1862666" y="3048001"/>
            <a:ext cx="3762376" cy="1169459"/>
          </a:xfrm>
          <a:custGeom>
            <a:avLst/>
            <a:gdLst>
              <a:gd name="T0" fmla="*/ 2147483647 w 1008"/>
              <a:gd name="T1" fmla="*/ 2147483647 h 957"/>
              <a:gd name="T2" fmla="*/ 2147483647 w 1008"/>
              <a:gd name="T3" fmla="*/ 2147483647 h 957"/>
              <a:gd name="T4" fmla="*/ 2147483647 w 1008"/>
              <a:gd name="T5" fmla="*/ 2147483647 h 957"/>
              <a:gd name="T6" fmla="*/ 2147483647 w 1008"/>
              <a:gd name="T7" fmla="*/ 2147483647 h 957"/>
              <a:gd name="T8" fmla="*/ 0 w 1008"/>
              <a:gd name="T9" fmla="*/ 2147483647 h 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957"/>
              <a:gd name="T17" fmla="*/ 1008 w 1008"/>
              <a:gd name="T18" fmla="*/ 957 h 9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957">
                <a:moveTo>
                  <a:pt x="962" y="957"/>
                </a:moveTo>
                <a:cubicBezTo>
                  <a:pt x="985" y="774"/>
                  <a:pt x="1008" y="592"/>
                  <a:pt x="955" y="440"/>
                </a:cubicBezTo>
                <a:cubicBezTo>
                  <a:pt x="902" y="288"/>
                  <a:pt x="778" y="94"/>
                  <a:pt x="641" y="47"/>
                </a:cubicBezTo>
                <a:cubicBezTo>
                  <a:pt x="504" y="0"/>
                  <a:pt x="237" y="24"/>
                  <a:pt x="130" y="158"/>
                </a:cubicBezTo>
                <a:cubicBezTo>
                  <a:pt x="23" y="292"/>
                  <a:pt x="11" y="572"/>
                  <a:pt x="0" y="852"/>
                </a:cubicBezTo>
              </a:path>
            </a:pathLst>
          </a:custGeom>
          <a:noFill/>
          <a:ln w="25400">
            <a:solidFill>
              <a:schemeClr val="tx1"/>
            </a:solidFill>
            <a:prstDash val="lgDash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61" name="Freeform 60"/>
          <p:cNvSpPr>
            <a:spLocks/>
          </p:cNvSpPr>
          <p:nvPr/>
        </p:nvSpPr>
        <p:spPr bwMode="auto">
          <a:xfrm>
            <a:off x="2116667" y="1524001"/>
            <a:ext cx="6923264" cy="2693459"/>
          </a:xfrm>
          <a:custGeom>
            <a:avLst/>
            <a:gdLst>
              <a:gd name="T0" fmla="*/ 2147483647 w 3503"/>
              <a:gd name="T1" fmla="*/ 2147483647 h 1964"/>
              <a:gd name="T2" fmla="*/ 2147483647 w 3503"/>
              <a:gd name="T3" fmla="*/ 2147483647 h 1964"/>
              <a:gd name="T4" fmla="*/ 2147483647 w 3503"/>
              <a:gd name="T5" fmla="*/ 2147483647 h 1964"/>
              <a:gd name="T6" fmla="*/ 2147483647 w 3503"/>
              <a:gd name="T7" fmla="*/ 2147483647 h 1964"/>
              <a:gd name="T8" fmla="*/ 2147483647 w 3503"/>
              <a:gd name="T9" fmla="*/ 2147483647 h 1964"/>
              <a:gd name="T10" fmla="*/ 2147483647 w 3503"/>
              <a:gd name="T11" fmla="*/ 2147483647 h 1964"/>
              <a:gd name="T12" fmla="*/ 2147483647 w 3503"/>
              <a:gd name="T13" fmla="*/ 2147483647 h 1964"/>
              <a:gd name="T14" fmla="*/ 2147483647 w 3503"/>
              <a:gd name="T15" fmla="*/ 2147483647 h 1964"/>
              <a:gd name="T16" fmla="*/ 2147483647 w 3503"/>
              <a:gd name="T17" fmla="*/ 2147483647 h 19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03"/>
              <a:gd name="T28" fmla="*/ 0 h 1964"/>
              <a:gd name="T29" fmla="*/ 3503 w 3503"/>
              <a:gd name="T30" fmla="*/ 1964 h 19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03" h="1964">
                <a:moveTo>
                  <a:pt x="1809" y="1964"/>
                </a:moveTo>
                <a:cubicBezTo>
                  <a:pt x="1838" y="1596"/>
                  <a:pt x="1867" y="1228"/>
                  <a:pt x="1790" y="1054"/>
                </a:cubicBezTo>
                <a:cubicBezTo>
                  <a:pt x="1713" y="880"/>
                  <a:pt x="1598" y="932"/>
                  <a:pt x="1345" y="917"/>
                </a:cubicBezTo>
                <a:cubicBezTo>
                  <a:pt x="1092" y="902"/>
                  <a:pt x="472" y="998"/>
                  <a:pt x="271" y="963"/>
                </a:cubicBezTo>
                <a:cubicBezTo>
                  <a:pt x="70" y="928"/>
                  <a:pt x="0" y="847"/>
                  <a:pt x="140" y="707"/>
                </a:cubicBezTo>
                <a:cubicBezTo>
                  <a:pt x="280" y="567"/>
                  <a:pt x="677" y="232"/>
                  <a:pt x="1109" y="125"/>
                </a:cubicBezTo>
                <a:cubicBezTo>
                  <a:pt x="1541" y="18"/>
                  <a:pt x="2354" y="71"/>
                  <a:pt x="2732" y="66"/>
                </a:cubicBezTo>
                <a:cubicBezTo>
                  <a:pt x="3110" y="61"/>
                  <a:pt x="3257" y="0"/>
                  <a:pt x="3380" y="92"/>
                </a:cubicBezTo>
                <a:cubicBezTo>
                  <a:pt x="3503" y="184"/>
                  <a:pt x="3487" y="400"/>
                  <a:pt x="3472" y="616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lgDash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03200" y="3962400"/>
            <a:ext cx="81280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MIT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495800" y="3962400"/>
            <a:ext cx="81280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NYU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21600" y="3424535"/>
            <a:ext cx="139700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Stanford</a:t>
            </a:r>
          </a:p>
        </p:txBody>
      </p:sp>
      <p:sp>
        <p:nvSpPr>
          <p:cNvPr id="4" name="Multiply 3"/>
          <p:cNvSpPr/>
          <p:nvPr/>
        </p:nvSpPr>
        <p:spPr>
          <a:xfrm>
            <a:off x="4148667" y="2455334"/>
            <a:ext cx="842589" cy="788458"/>
          </a:xfrm>
          <a:prstGeom prst="mathMultipl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3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p"/>
      <p:bldP spid="59" grpId="0" animBg="1"/>
      <p:bldP spid="61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1270000"/>
          </a:xfrm>
        </p:spPr>
        <p:txBody>
          <a:bodyPr/>
          <a:lstStyle/>
          <a:p>
            <a:r>
              <a:rPr lang="en-US" sz="3300" dirty="0"/>
              <a:t>How Does AS-2 </a:t>
            </a:r>
            <a:r>
              <a:rPr lang="en-US" sz="3300" dirty="0">
                <a:solidFill>
                  <a:srgbClr val="C00000"/>
                </a:solidFill>
              </a:rPr>
              <a:t>Control Incoming </a:t>
            </a:r>
            <a:r>
              <a:rPr lang="en-US" sz="3300" dirty="0"/>
              <a:t>Traffic?</a:t>
            </a:r>
          </a:p>
        </p:txBody>
      </p:sp>
      <p:grpSp>
        <p:nvGrpSpPr>
          <p:cNvPr id="27651" name="Group 4"/>
          <p:cNvGrpSpPr>
            <a:grpSpLocks/>
          </p:cNvGrpSpPr>
          <p:nvPr/>
        </p:nvGrpSpPr>
        <p:grpSpPr bwMode="auto">
          <a:xfrm>
            <a:off x="5132917" y="2950987"/>
            <a:ext cx="2487083" cy="931333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7704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5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6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7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8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9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52" name="Group 11"/>
          <p:cNvGrpSpPr>
            <a:grpSpLocks/>
          </p:cNvGrpSpPr>
          <p:nvPr/>
        </p:nvGrpSpPr>
        <p:grpSpPr bwMode="auto">
          <a:xfrm>
            <a:off x="677334" y="2878667"/>
            <a:ext cx="2201333" cy="788459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7698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9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0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1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2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3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3" name="Text Box 25"/>
          <p:cNvSpPr txBox="1">
            <a:spLocks noChangeArrowheads="1"/>
          </p:cNvSpPr>
          <p:nvPr/>
        </p:nvSpPr>
        <p:spPr bwMode="auto">
          <a:xfrm>
            <a:off x="5996008" y="3127376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AS-3</a:t>
            </a:r>
          </a:p>
        </p:txBody>
      </p:sp>
      <p:sp>
        <p:nvSpPr>
          <p:cNvPr id="27654" name="Text Box 27"/>
          <p:cNvSpPr txBox="1">
            <a:spLocks noChangeArrowheads="1"/>
          </p:cNvSpPr>
          <p:nvPr/>
        </p:nvSpPr>
        <p:spPr bwMode="auto">
          <a:xfrm>
            <a:off x="1315529" y="3074459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AS-2</a:t>
            </a:r>
          </a:p>
        </p:txBody>
      </p:sp>
      <p:pic>
        <p:nvPicPr>
          <p:cNvPr id="27655" name="Picture 28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4259792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56" name="Group 30"/>
          <p:cNvGrpSpPr>
            <a:grpSpLocks/>
          </p:cNvGrpSpPr>
          <p:nvPr/>
        </p:nvGrpSpPr>
        <p:grpSpPr bwMode="auto">
          <a:xfrm>
            <a:off x="2794000" y="1608667"/>
            <a:ext cx="3556000" cy="1016000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7692" name="Oval 31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3" name="Oval 32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4" name="Oval 33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5" name="Oval 34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6" name="Oval 35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7" name="Oval 36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7" name="Text Box 37"/>
          <p:cNvSpPr txBox="1">
            <a:spLocks noChangeArrowheads="1"/>
          </p:cNvSpPr>
          <p:nvPr/>
        </p:nvSpPr>
        <p:spPr bwMode="auto">
          <a:xfrm>
            <a:off x="4101591" y="1862667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AS-1</a:t>
            </a:r>
          </a:p>
        </p:txBody>
      </p:sp>
      <p:pic>
        <p:nvPicPr>
          <p:cNvPr id="27658" name="Picture 39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34" y="4289778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9" name="Picture 40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667" y="4289778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0" name="Line 41"/>
          <p:cNvSpPr>
            <a:spLocks noChangeShapeType="1"/>
          </p:cNvSpPr>
          <p:nvPr/>
        </p:nvSpPr>
        <p:spPr bwMode="auto">
          <a:xfrm flipH="1">
            <a:off x="1642182" y="3667125"/>
            <a:ext cx="51152" cy="661458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7661" name="Line 42"/>
          <p:cNvSpPr>
            <a:spLocks noChangeShapeType="1"/>
          </p:cNvSpPr>
          <p:nvPr/>
        </p:nvSpPr>
        <p:spPr bwMode="auto">
          <a:xfrm flipH="1">
            <a:off x="2540000" y="2471209"/>
            <a:ext cx="1016000" cy="60325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7662" name="Text Box 43"/>
          <p:cNvSpPr txBox="1">
            <a:spLocks noChangeArrowheads="1"/>
          </p:cNvSpPr>
          <p:nvPr/>
        </p:nvSpPr>
        <p:spPr bwMode="auto">
          <a:xfrm>
            <a:off x="423333" y="3667125"/>
            <a:ext cx="152400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7663" name="Text Box 44"/>
          <p:cNvSpPr txBox="1">
            <a:spLocks noChangeArrowheads="1"/>
          </p:cNvSpPr>
          <p:nvPr/>
        </p:nvSpPr>
        <p:spPr bwMode="auto">
          <a:xfrm>
            <a:off x="1185333" y="2471209"/>
            <a:ext cx="2116667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7664" name="Text Box 46"/>
          <p:cNvSpPr txBox="1">
            <a:spLocks noChangeArrowheads="1"/>
          </p:cNvSpPr>
          <p:nvPr/>
        </p:nvSpPr>
        <p:spPr bwMode="auto">
          <a:xfrm>
            <a:off x="6180667" y="3866445"/>
            <a:ext cx="1862667" cy="40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  <p:sp>
        <p:nvSpPr>
          <p:cNvPr id="27665" name="Line 47"/>
          <p:cNvSpPr>
            <a:spLocks noChangeShapeType="1"/>
          </p:cNvSpPr>
          <p:nvPr/>
        </p:nvSpPr>
        <p:spPr bwMode="auto">
          <a:xfrm flipH="1">
            <a:off x="5672667" y="3781778"/>
            <a:ext cx="0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7666" name="Line 48"/>
          <p:cNvSpPr>
            <a:spLocks noChangeShapeType="1"/>
          </p:cNvSpPr>
          <p:nvPr/>
        </p:nvSpPr>
        <p:spPr bwMode="auto">
          <a:xfrm flipH="1">
            <a:off x="6688667" y="3781778"/>
            <a:ext cx="0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7667" name="Line 49"/>
          <p:cNvSpPr>
            <a:spLocks noChangeShapeType="1"/>
          </p:cNvSpPr>
          <p:nvPr/>
        </p:nvSpPr>
        <p:spPr bwMode="auto">
          <a:xfrm flipH="1" flipV="1">
            <a:off x="2794000" y="3374320"/>
            <a:ext cx="2402417" cy="49389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7668" name="Text Box 50"/>
          <p:cNvSpPr txBox="1">
            <a:spLocks noChangeArrowheads="1"/>
          </p:cNvSpPr>
          <p:nvPr/>
        </p:nvSpPr>
        <p:spPr bwMode="auto">
          <a:xfrm>
            <a:off x="2455334" y="2878667"/>
            <a:ext cx="3067403" cy="41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Peering</a:t>
            </a:r>
          </a:p>
        </p:txBody>
      </p:sp>
      <p:sp>
        <p:nvSpPr>
          <p:cNvPr id="27669" name="Text Box 56"/>
          <p:cNvSpPr txBox="1">
            <a:spLocks noChangeArrowheads="1"/>
          </p:cNvSpPr>
          <p:nvPr/>
        </p:nvSpPr>
        <p:spPr bwMode="auto">
          <a:xfrm>
            <a:off x="4148667" y="3725334"/>
            <a:ext cx="2233083" cy="40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7670" name="Line 57"/>
          <p:cNvSpPr>
            <a:spLocks noChangeShapeType="1"/>
          </p:cNvSpPr>
          <p:nvPr/>
        </p:nvSpPr>
        <p:spPr bwMode="auto">
          <a:xfrm>
            <a:off x="5196417" y="2624667"/>
            <a:ext cx="306917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7671" name="Text Box 58"/>
          <p:cNvSpPr txBox="1">
            <a:spLocks noChangeArrowheads="1"/>
          </p:cNvSpPr>
          <p:nvPr/>
        </p:nvSpPr>
        <p:spPr bwMode="auto">
          <a:xfrm>
            <a:off x="4656667" y="2555875"/>
            <a:ext cx="206375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  <p:sp>
        <p:nvSpPr>
          <p:cNvPr id="60" name="Rectangle 3"/>
          <p:cNvSpPr txBox="1">
            <a:spLocks noChangeArrowheads="1"/>
          </p:cNvSpPr>
          <p:nvPr/>
        </p:nvSpPr>
        <p:spPr bwMode="auto">
          <a:xfrm>
            <a:off x="338667" y="5199945"/>
            <a:ext cx="9487959" cy="199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99" tIns="50799" rIns="101599" bIns="50799"/>
          <a:lstStyle/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AS-2 advertises to AS-3 a route to its customer’s IP </a:t>
            </a:r>
            <a:r>
              <a:rPr lang="en-US" kern="0" dirty="0" smtClean="0">
                <a:latin typeface="+mn-lt"/>
                <a:ea typeface="ＭＳ Ｐゴシック" pitchFamily="-112" charset="-128"/>
                <a:cs typeface="ＭＳ Ｐゴシック" pitchFamily="-112" charset="-128"/>
              </a:rPr>
              <a:t>prefix “P”</a:t>
            </a:r>
            <a:endParaRPr lang="en-US" kern="0" dirty="0">
              <a:latin typeface="+mn-lt"/>
              <a:ea typeface="ＭＳ Ｐゴシック" pitchFamily="-112" charset="-128"/>
              <a:cs typeface="ＭＳ Ｐゴシック" pitchFamily="-112" charset="-128"/>
            </a:endParaRPr>
          </a:p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AS-2 does not tell AS-3 that it has a route to AS-4, i.e., it does not tell AS-3 routes to non-customers IP-prefixes </a:t>
            </a:r>
          </a:p>
        </p:txBody>
      </p:sp>
      <p:grpSp>
        <p:nvGrpSpPr>
          <p:cNvPr id="27673" name="Group 18"/>
          <p:cNvGrpSpPr>
            <a:grpSpLocks/>
          </p:cNvGrpSpPr>
          <p:nvPr/>
        </p:nvGrpSpPr>
        <p:grpSpPr bwMode="auto">
          <a:xfrm>
            <a:off x="8466667" y="2016126"/>
            <a:ext cx="1524000" cy="762000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7686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7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8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9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0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1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8725959" y="2185459"/>
            <a:ext cx="839611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200">
                <a:solidFill>
                  <a:srgbClr val="000000"/>
                </a:solidFill>
                <a:latin typeface="Arial" pitchFamily="34" charset="0"/>
              </a:rPr>
              <a:t>AS-4</a:t>
            </a:r>
          </a:p>
        </p:txBody>
      </p:sp>
      <p:pic>
        <p:nvPicPr>
          <p:cNvPr id="27675" name="Picture 29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667" y="3556000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6" name="Text Box 54"/>
          <p:cNvSpPr txBox="1">
            <a:spLocks noChangeArrowheads="1"/>
          </p:cNvSpPr>
          <p:nvPr/>
        </p:nvSpPr>
        <p:spPr bwMode="auto">
          <a:xfrm>
            <a:off x="6604000" y="2217209"/>
            <a:ext cx="177800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  <p:sp>
        <p:nvSpPr>
          <p:cNvPr id="27677" name="Text Box 55"/>
          <p:cNvSpPr txBox="1">
            <a:spLocks noChangeArrowheads="1"/>
          </p:cNvSpPr>
          <p:nvPr/>
        </p:nvSpPr>
        <p:spPr bwMode="auto">
          <a:xfrm>
            <a:off x="8043333" y="2947459"/>
            <a:ext cx="1608667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7678" name="Line 48"/>
          <p:cNvSpPr>
            <a:spLocks noChangeShapeType="1"/>
          </p:cNvSpPr>
          <p:nvPr/>
        </p:nvSpPr>
        <p:spPr bwMode="auto">
          <a:xfrm>
            <a:off x="6342945" y="2208389"/>
            <a:ext cx="2123722" cy="49389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7679" name="Line 48"/>
          <p:cNvSpPr>
            <a:spLocks noChangeShapeType="1"/>
          </p:cNvSpPr>
          <p:nvPr/>
        </p:nvSpPr>
        <p:spPr bwMode="auto">
          <a:xfrm flipH="1">
            <a:off x="9258654" y="2778126"/>
            <a:ext cx="51152" cy="862541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59" name="Freeform 59"/>
          <p:cNvSpPr>
            <a:spLocks/>
          </p:cNvSpPr>
          <p:nvPr/>
        </p:nvSpPr>
        <p:spPr bwMode="auto">
          <a:xfrm>
            <a:off x="1862666" y="3487209"/>
            <a:ext cx="3762376" cy="1169458"/>
          </a:xfrm>
          <a:custGeom>
            <a:avLst/>
            <a:gdLst>
              <a:gd name="T0" fmla="*/ 2147483647 w 1008"/>
              <a:gd name="T1" fmla="*/ 2147483647 h 957"/>
              <a:gd name="T2" fmla="*/ 2147483647 w 1008"/>
              <a:gd name="T3" fmla="*/ 2147483647 h 957"/>
              <a:gd name="T4" fmla="*/ 2147483647 w 1008"/>
              <a:gd name="T5" fmla="*/ 2147483647 h 957"/>
              <a:gd name="T6" fmla="*/ 2147483647 w 1008"/>
              <a:gd name="T7" fmla="*/ 2147483647 h 957"/>
              <a:gd name="T8" fmla="*/ 0 w 1008"/>
              <a:gd name="T9" fmla="*/ 2147483647 h 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957"/>
              <a:gd name="T17" fmla="*/ 1008 w 1008"/>
              <a:gd name="T18" fmla="*/ 957 h 9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957">
                <a:moveTo>
                  <a:pt x="962" y="957"/>
                </a:moveTo>
                <a:cubicBezTo>
                  <a:pt x="985" y="774"/>
                  <a:pt x="1008" y="592"/>
                  <a:pt x="955" y="440"/>
                </a:cubicBezTo>
                <a:cubicBezTo>
                  <a:pt x="902" y="288"/>
                  <a:pt x="778" y="94"/>
                  <a:pt x="641" y="47"/>
                </a:cubicBezTo>
                <a:cubicBezTo>
                  <a:pt x="504" y="0"/>
                  <a:pt x="237" y="24"/>
                  <a:pt x="130" y="158"/>
                </a:cubicBezTo>
                <a:cubicBezTo>
                  <a:pt x="23" y="292"/>
                  <a:pt x="11" y="572"/>
                  <a:pt x="0" y="852"/>
                </a:cubicBezTo>
              </a:path>
            </a:pathLst>
          </a:custGeom>
          <a:noFill/>
          <a:ln w="25400">
            <a:solidFill>
              <a:schemeClr val="tx1"/>
            </a:solidFill>
            <a:prstDash val="lgDash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62" name="Right Arrow 61"/>
          <p:cNvSpPr/>
          <p:nvPr/>
        </p:nvSpPr>
        <p:spPr bwMode="auto">
          <a:xfrm>
            <a:off x="2640543" y="2661709"/>
            <a:ext cx="2884408" cy="876316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101599" tIns="50799" rIns="101599" bIns="50799">
            <a:spAutoFit/>
          </a:bodyPr>
          <a:lstStyle/>
          <a:p>
            <a:pPr>
              <a:defRPr/>
            </a:pPr>
            <a:r>
              <a:rPr lang="en-US" sz="2200" dirty="0">
                <a:latin typeface="Tahoma" pitchFamily="-112" charset="0"/>
                <a:ea typeface="ＭＳ Ｐゴシック" pitchFamily="-112" charset="-128"/>
              </a:rPr>
              <a:t>Know a route to </a:t>
            </a:r>
            <a:r>
              <a:rPr lang="en-US" sz="2200" dirty="0" smtClean="0">
                <a:latin typeface="Tahoma" pitchFamily="-112" charset="0"/>
                <a:ea typeface="ＭＳ Ｐゴシック" pitchFamily="-112" charset="-128"/>
              </a:rPr>
              <a:t>“P”</a:t>
            </a:r>
            <a:endParaRPr lang="en-US" sz="2200" dirty="0">
              <a:latin typeface="Tahoma" pitchFamily="-112" charset="0"/>
              <a:ea typeface="ＭＳ Ｐゴシック" pitchFamily="-112" charset="-128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54001" y="4233334"/>
            <a:ext cx="1033639" cy="582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3100" b="1" dirty="0" smtClean="0"/>
              <a:t>“P”</a:t>
            </a:r>
            <a:endParaRPr lang="en-US" sz="3100" b="1" dirty="0"/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2455333" y="3556001"/>
            <a:ext cx="2069042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dirty="0"/>
              <a:t>Traffic to </a:t>
            </a:r>
            <a:r>
              <a:rPr lang="en-US" dirty="0" smtClean="0"/>
              <a:t>“P”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0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p"/>
      <p:bldP spid="59" grpId="0" animBg="1"/>
      <p:bldP spid="62" grpId="0" animBg="1"/>
      <p:bldP spid="63" grpId="0"/>
      <p:bldP spid="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title"/>
          </p:nvPr>
        </p:nvSpPr>
        <p:spPr>
          <a:xfrm>
            <a:off x="254000" y="0"/>
            <a:ext cx="9652000" cy="1270000"/>
          </a:xfrm>
        </p:spPr>
        <p:txBody>
          <a:bodyPr/>
          <a:lstStyle/>
          <a:p>
            <a:r>
              <a:rPr lang="en-US" sz="3600" dirty="0"/>
              <a:t>Desirable Outgoing Policies</a:t>
            </a:r>
          </a:p>
        </p:txBody>
      </p:sp>
      <p:grpSp>
        <p:nvGrpSpPr>
          <p:cNvPr id="28675" name="Group 4"/>
          <p:cNvGrpSpPr>
            <a:grpSpLocks/>
          </p:cNvGrpSpPr>
          <p:nvPr/>
        </p:nvGrpSpPr>
        <p:grpSpPr bwMode="auto">
          <a:xfrm>
            <a:off x="7672917" y="2527654"/>
            <a:ext cx="1790348" cy="931333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8716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7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9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1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76" name="Group 11"/>
          <p:cNvGrpSpPr>
            <a:grpSpLocks/>
          </p:cNvGrpSpPr>
          <p:nvPr/>
        </p:nvGrpSpPr>
        <p:grpSpPr bwMode="auto">
          <a:xfrm>
            <a:off x="4718404" y="2455334"/>
            <a:ext cx="1546930" cy="788459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8710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2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7" name="Text Box 25"/>
          <p:cNvSpPr txBox="1">
            <a:spLocks noChangeArrowheads="1"/>
          </p:cNvSpPr>
          <p:nvPr/>
        </p:nvSpPr>
        <p:spPr bwMode="auto">
          <a:xfrm>
            <a:off x="8132078" y="2704042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AS-3</a:t>
            </a:r>
          </a:p>
        </p:txBody>
      </p:sp>
      <p:sp>
        <p:nvSpPr>
          <p:cNvPr id="28678" name="Text Box 27"/>
          <p:cNvSpPr txBox="1">
            <a:spLocks noChangeArrowheads="1"/>
          </p:cNvSpPr>
          <p:nvPr/>
        </p:nvSpPr>
        <p:spPr bwMode="auto">
          <a:xfrm>
            <a:off x="5032925" y="2624667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AS-2</a:t>
            </a:r>
          </a:p>
        </p:txBody>
      </p:sp>
      <p:pic>
        <p:nvPicPr>
          <p:cNvPr id="28679" name="Picture 28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667" y="6519334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680" name="Group 30"/>
          <p:cNvGrpSpPr>
            <a:grpSpLocks/>
          </p:cNvGrpSpPr>
          <p:nvPr/>
        </p:nvGrpSpPr>
        <p:grpSpPr bwMode="auto">
          <a:xfrm>
            <a:off x="5334000" y="1185333"/>
            <a:ext cx="3556000" cy="1016000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8704" name="Oval 31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Oval 32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6" name="Oval 33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Oval 34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Oval 35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9" name="Oval 36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1" name="Text Box 37"/>
          <p:cNvSpPr txBox="1">
            <a:spLocks noChangeArrowheads="1"/>
          </p:cNvSpPr>
          <p:nvPr/>
        </p:nvSpPr>
        <p:spPr bwMode="auto">
          <a:xfrm>
            <a:off x="6641591" y="1439334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AS-1</a:t>
            </a:r>
          </a:p>
        </p:txBody>
      </p:sp>
      <p:sp>
        <p:nvSpPr>
          <p:cNvPr id="28682" name="Line 42"/>
          <p:cNvSpPr>
            <a:spLocks noChangeShapeType="1"/>
          </p:cNvSpPr>
          <p:nvPr/>
        </p:nvSpPr>
        <p:spPr bwMode="auto">
          <a:xfrm flipH="1">
            <a:off x="5729111" y="2047876"/>
            <a:ext cx="366889" cy="46743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8683" name="Text Box 44"/>
          <p:cNvSpPr txBox="1">
            <a:spLocks noChangeArrowheads="1"/>
          </p:cNvSpPr>
          <p:nvPr/>
        </p:nvSpPr>
        <p:spPr bwMode="auto">
          <a:xfrm>
            <a:off x="4148667" y="1947334"/>
            <a:ext cx="2116667" cy="40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8684" name="Line 49"/>
          <p:cNvSpPr>
            <a:spLocks noChangeShapeType="1"/>
          </p:cNvSpPr>
          <p:nvPr/>
        </p:nvSpPr>
        <p:spPr bwMode="auto">
          <a:xfrm flipH="1" flipV="1">
            <a:off x="6265334" y="2950987"/>
            <a:ext cx="1471083" cy="49389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8685" name="Text Box 50"/>
          <p:cNvSpPr txBox="1">
            <a:spLocks noChangeArrowheads="1"/>
          </p:cNvSpPr>
          <p:nvPr/>
        </p:nvSpPr>
        <p:spPr bwMode="auto">
          <a:xfrm>
            <a:off x="5910792" y="2455333"/>
            <a:ext cx="2151944" cy="41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Peering</a:t>
            </a:r>
          </a:p>
        </p:txBody>
      </p:sp>
      <p:sp>
        <p:nvSpPr>
          <p:cNvPr id="28686" name="Line 57"/>
          <p:cNvSpPr>
            <a:spLocks noChangeShapeType="1"/>
          </p:cNvSpPr>
          <p:nvPr/>
        </p:nvSpPr>
        <p:spPr bwMode="auto">
          <a:xfrm>
            <a:off x="7736417" y="2201333"/>
            <a:ext cx="306917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8687" name="Text Box 58"/>
          <p:cNvSpPr txBox="1">
            <a:spLocks noChangeArrowheads="1"/>
          </p:cNvSpPr>
          <p:nvPr/>
        </p:nvSpPr>
        <p:spPr bwMode="auto">
          <a:xfrm>
            <a:off x="7196667" y="2132542"/>
            <a:ext cx="206375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  <p:sp>
        <p:nvSpPr>
          <p:cNvPr id="60" name="Rectangle 3"/>
          <p:cNvSpPr txBox="1">
            <a:spLocks noChangeArrowheads="1"/>
          </p:cNvSpPr>
          <p:nvPr/>
        </p:nvSpPr>
        <p:spPr bwMode="auto">
          <a:xfrm>
            <a:off x="254000" y="1172987"/>
            <a:ext cx="4233333" cy="569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99" tIns="50799" rIns="101599" bIns="50799"/>
          <a:lstStyle/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100" kern="0" dirty="0" smtClean="0">
                <a:latin typeface="+mn-lt"/>
                <a:ea typeface="ＭＳ Ｐゴシック" pitchFamily="-112" charset="-128"/>
                <a:cs typeface="ＭＳ Ｐゴシック" pitchFamily="-112" charset="-128"/>
              </a:rPr>
              <a:t>AS-2 will hear 3 paths to “P” from its neighbors</a:t>
            </a:r>
          </a:p>
          <a:p>
            <a:pPr marL="2666699" lvl="5" indent="-380996" eaLnBrk="0" hangingPunct="0">
              <a:spcBef>
                <a:spcPct val="20000"/>
              </a:spcBef>
              <a:buFontTx/>
              <a:buChar char="•"/>
              <a:defRPr/>
            </a:pPr>
            <a:endParaRPr lang="en-US" sz="3100" kern="0" dirty="0" smtClean="0">
              <a:latin typeface="+mn-lt"/>
              <a:ea typeface="ＭＳ Ｐゴシック" pitchFamily="-112" charset="-128"/>
              <a:cs typeface="ＭＳ Ｐゴシック" pitchFamily="-112" charset="-128"/>
            </a:endParaRPr>
          </a:p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100" kern="0" dirty="0" smtClean="0">
                <a:latin typeface="+mn-lt"/>
                <a:ea typeface="ＭＳ Ｐゴシック" pitchFamily="-112" charset="-128"/>
                <a:cs typeface="ＭＳ Ｐゴシック" pitchFamily="-112" charset="-128"/>
              </a:rPr>
              <a:t>AS-2 </a:t>
            </a:r>
            <a:r>
              <a:rPr lang="en-US" sz="3100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prefers to send traffic to </a:t>
            </a:r>
            <a:r>
              <a:rPr lang="en-US" sz="3100" kern="0" dirty="0" smtClean="0">
                <a:latin typeface="+mn-lt"/>
                <a:ea typeface="ＭＳ Ｐゴシック" pitchFamily="-112" charset="-128"/>
                <a:cs typeface="ＭＳ Ｐゴシック" pitchFamily="-112" charset="-128"/>
              </a:rPr>
              <a:t>“P” </a:t>
            </a:r>
            <a:r>
              <a:rPr lang="en-US" sz="3100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via its customer AS-5 rather than its provider or peer</a:t>
            </a:r>
            <a:r>
              <a:rPr lang="en-US" sz="3100" kern="0" dirty="0">
                <a:solidFill>
                  <a:srgbClr val="011C8C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rPr>
              <a:t> </a:t>
            </a:r>
            <a:r>
              <a:rPr lang="en-US" sz="3100" kern="0" dirty="0">
                <a:solidFill>
                  <a:srgbClr val="0070C0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rPr>
              <a:t>despite path being longer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910667" y="3614612"/>
            <a:ext cx="1217083" cy="703381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66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67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68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69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0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1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164667" y="4461278"/>
            <a:ext cx="1217083" cy="703381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75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6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7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8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9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0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7443801" y="5646607"/>
            <a:ext cx="1276864" cy="703386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84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5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6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7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8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9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</p:grpSp>
      <p:sp>
        <p:nvSpPr>
          <p:cNvPr id="28692" name="Line 41"/>
          <p:cNvSpPr>
            <a:spLocks noChangeShapeType="1"/>
          </p:cNvSpPr>
          <p:nvPr/>
        </p:nvSpPr>
        <p:spPr bwMode="auto">
          <a:xfrm flipH="1">
            <a:off x="8062737" y="3441348"/>
            <a:ext cx="384528" cy="2204861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6064250" y="5138612"/>
            <a:ext cx="1217083" cy="703381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103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4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5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6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7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8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</p:grpSp>
      <p:sp>
        <p:nvSpPr>
          <p:cNvPr id="28695" name="Line 41"/>
          <p:cNvSpPr>
            <a:spLocks noChangeShapeType="1"/>
          </p:cNvSpPr>
          <p:nvPr/>
        </p:nvSpPr>
        <p:spPr bwMode="auto">
          <a:xfrm>
            <a:off x="7037916" y="5609167"/>
            <a:ext cx="474487" cy="280459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8696" name="Line 41"/>
          <p:cNvSpPr>
            <a:spLocks noChangeShapeType="1"/>
          </p:cNvSpPr>
          <p:nvPr/>
        </p:nvSpPr>
        <p:spPr bwMode="auto">
          <a:xfrm>
            <a:off x="5995459" y="5050015"/>
            <a:ext cx="275167" cy="250472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8697" name="Line 41"/>
          <p:cNvSpPr>
            <a:spLocks noChangeShapeType="1"/>
          </p:cNvSpPr>
          <p:nvPr/>
        </p:nvSpPr>
        <p:spPr bwMode="auto">
          <a:xfrm>
            <a:off x="5526265" y="4318000"/>
            <a:ext cx="79374" cy="305153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8698" name="Line 41"/>
          <p:cNvSpPr>
            <a:spLocks noChangeShapeType="1"/>
          </p:cNvSpPr>
          <p:nvPr/>
        </p:nvSpPr>
        <p:spPr bwMode="auto">
          <a:xfrm>
            <a:off x="8161515" y="6217709"/>
            <a:ext cx="51152" cy="386291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8699" name="Text Box 44"/>
          <p:cNvSpPr txBox="1">
            <a:spLocks noChangeArrowheads="1"/>
          </p:cNvSpPr>
          <p:nvPr/>
        </p:nvSpPr>
        <p:spPr bwMode="auto">
          <a:xfrm>
            <a:off x="4148667" y="3148542"/>
            <a:ext cx="2116667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8701" name="TextBox 117"/>
          <p:cNvSpPr txBox="1">
            <a:spLocks noChangeArrowheads="1"/>
          </p:cNvSpPr>
          <p:nvPr/>
        </p:nvSpPr>
        <p:spPr bwMode="auto">
          <a:xfrm>
            <a:off x="6688667" y="6529917"/>
            <a:ext cx="1033639" cy="582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3100" b="1" dirty="0" smtClean="0"/>
              <a:t>“P”</a:t>
            </a:r>
            <a:endParaRPr lang="en-US" sz="3100" b="1" dirty="0"/>
          </a:p>
        </p:txBody>
      </p:sp>
      <p:sp>
        <p:nvSpPr>
          <p:cNvPr id="28702" name="Text Box 27"/>
          <p:cNvSpPr txBox="1">
            <a:spLocks noChangeArrowheads="1"/>
          </p:cNvSpPr>
          <p:nvPr/>
        </p:nvSpPr>
        <p:spPr bwMode="auto">
          <a:xfrm>
            <a:off x="4999411" y="3720042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AS-5</a:t>
            </a:r>
          </a:p>
        </p:txBody>
      </p:sp>
      <p:sp>
        <p:nvSpPr>
          <p:cNvPr id="28703" name="Text Box 58"/>
          <p:cNvSpPr txBox="1">
            <a:spLocks noChangeArrowheads="1"/>
          </p:cNvSpPr>
          <p:nvPr/>
        </p:nvSpPr>
        <p:spPr bwMode="auto">
          <a:xfrm>
            <a:off x="7789334" y="3741209"/>
            <a:ext cx="206375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  <p:sp>
        <p:nvSpPr>
          <p:cNvPr id="74" name="Line 41"/>
          <p:cNvSpPr>
            <a:spLocks noChangeShapeType="1"/>
          </p:cNvSpPr>
          <p:nvPr/>
        </p:nvSpPr>
        <p:spPr bwMode="auto">
          <a:xfrm>
            <a:off x="5436306" y="3217334"/>
            <a:ext cx="51153" cy="386292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73" name="Text Box 27"/>
          <p:cNvSpPr txBox="1">
            <a:spLocks noChangeArrowheads="1"/>
          </p:cNvSpPr>
          <p:nvPr/>
        </p:nvSpPr>
        <p:spPr bwMode="auto">
          <a:xfrm>
            <a:off x="5333335" y="4557278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AS-7</a:t>
            </a:r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68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title"/>
          </p:nvPr>
        </p:nvSpPr>
        <p:spPr>
          <a:xfrm>
            <a:off x="254000" y="0"/>
            <a:ext cx="9652000" cy="1270000"/>
          </a:xfrm>
        </p:spPr>
        <p:txBody>
          <a:bodyPr/>
          <a:lstStyle/>
          <a:p>
            <a:r>
              <a:rPr lang="en-US" sz="3600" dirty="0"/>
              <a:t>How Does AS-2 </a:t>
            </a:r>
            <a:r>
              <a:rPr lang="en-US" sz="3600" dirty="0">
                <a:solidFill>
                  <a:srgbClr val="C00000"/>
                </a:solidFill>
              </a:rPr>
              <a:t>Control Outgoing </a:t>
            </a:r>
            <a:r>
              <a:rPr lang="en-US" sz="3600" dirty="0"/>
              <a:t>Traffic? </a:t>
            </a:r>
          </a:p>
        </p:txBody>
      </p:sp>
      <p:grpSp>
        <p:nvGrpSpPr>
          <p:cNvPr id="29699" name="Group 4"/>
          <p:cNvGrpSpPr>
            <a:grpSpLocks/>
          </p:cNvGrpSpPr>
          <p:nvPr/>
        </p:nvGrpSpPr>
        <p:grpSpPr bwMode="auto">
          <a:xfrm>
            <a:off x="7672917" y="2527654"/>
            <a:ext cx="1790348" cy="931333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9740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2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3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4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0" name="Group 11"/>
          <p:cNvGrpSpPr>
            <a:grpSpLocks/>
          </p:cNvGrpSpPr>
          <p:nvPr/>
        </p:nvGrpSpPr>
        <p:grpSpPr bwMode="auto">
          <a:xfrm>
            <a:off x="4718404" y="2455334"/>
            <a:ext cx="1546930" cy="788459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9734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7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1" name="Text Box 25"/>
          <p:cNvSpPr txBox="1">
            <a:spLocks noChangeArrowheads="1"/>
          </p:cNvSpPr>
          <p:nvPr/>
        </p:nvSpPr>
        <p:spPr bwMode="auto">
          <a:xfrm>
            <a:off x="8132078" y="2704042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AS-3</a:t>
            </a:r>
          </a:p>
        </p:txBody>
      </p:sp>
      <p:sp>
        <p:nvSpPr>
          <p:cNvPr id="29702" name="Text Box 27"/>
          <p:cNvSpPr txBox="1">
            <a:spLocks noChangeArrowheads="1"/>
          </p:cNvSpPr>
          <p:nvPr/>
        </p:nvSpPr>
        <p:spPr bwMode="auto">
          <a:xfrm>
            <a:off x="5032925" y="2624667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AS-2</a:t>
            </a:r>
          </a:p>
        </p:txBody>
      </p:sp>
      <p:pic>
        <p:nvPicPr>
          <p:cNvPr id="29703" name="Picture 28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667" y="6519334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704" name="Group 30"/>
          <p:cNvGrpSpPr>
            <a:grpSpLocks/>
          </p:cNvGrpSpPr>
          <p:nvPr/>
        </p:nvGrpSpPr>
        <p:grpSpPr bwMode="auto">
          <a:xfrm>
            <a:off x="5334000" y="1185333"/>
            <a:ext cx="3556000" cy="1016000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9728" name="Oval 31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Oval 32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Oval 33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Oval 34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Oval 35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Oval 36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5" name="Text Box 37"/>
          <p:cNvSpPr txBox="1">
            <a:spLocks noChangeArrowheads="1"/>
          </p:cNvSpPr>
          <p:nvPr/>
        </p:nvSpPr>
        <p:spPr bwMode="auto">
          <a:xfrm>
            <a:off x="6641591" y="1439334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AS-1</a:t>
            </a:r>
          </a:p>
        </p:txBody>
      </p:sp>
      <p:sp>
        <p:nvSpPr>
          <p:cNvPr id="29706" name="Line 42"/>
          <p:cNvSpPr>
            <a:spLocks noChangeShapeType="1"/>
          </p:cNvSpPr>
          <p:nvPr/>
        </p:nvSpPr>
        <p:spPr bwMode="auto">
          <a:xfrm flipH="1">
            <a:off x="5729111" y="2047876"/>
            <a:ext cx="366889" cy="46743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9707" name="Text Box 44"/>
          <p:cNvSpPr txBox="1">
            <a:spLocks noChangeArrowheads="1"/>
          </p:cNvSpPr>
          <p:nvPr/>
        </p:nvSpPr>
        <p:spPr bwMode="auto">
          <a:xfrm>
            <a:off x="4148667" y="1947334"/>
            <a:ext cx="2116667" cy="40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9708" name="Line 49"/>
          <p:cNvSpPr>
            <a:spLocks noChangeShapeType="1"/>
          </p:cNvSpPr>
          <p:nvPr/>
        </p:nvSpPr>
        <p:spPr bwMode="auto">
          <a:xfrm flipH="1" flipV="1">
            <a:off x="6265334" y="2950987"/>
            <a:ext cx="1471083" cy="49389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9709" name="Text Box 50"/>
          <p:cNvSpPr txBox="1">
            <a:spLocks noChangeArrowheads="1"/>
          </p:cNvSpPr>
          <p:nvPr/>
        </p:nvSpPr>
        <p:spPr bwMode="auto">
          <a:xfrm>
            <a:off x="5910792" y="2455333"/>
            <a:ext cx="2151944" cy="41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Peering</a:t>
            </a:r>
          </a:p>
        </p:txBody>
      </p:sp>
      <p:sp>
        <p:nvSpPr>
          <p:cNvPr id="29710" name="Line 57"/>
          <p:cNvSpPr>
            <a:spLocks noChangeShapeType="1"/>
          </p:cNvSpPr>
          <p:nvPr/>
        </p:nvSpPr>
        <p:spPr bwMode="auto">
          <a:xfrm>
            <a:off x="7736417" y="2201333"/>
            <a:ext cx="306917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9711" name="Text Box 58"/>
          <p:cNvSpPr txBox="1">
            <a:spLocks noChangeArrowheads="1"/>
          </p:cNvSpPr>
          <p:nvPr/>
        </p:nvSpPr>
        <p:spPr bwMode="auto">
          <a:xfrm>
            <a:off x="7196667" y="2132542"/>
            <a:ext cx="206375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  <p:sp>
        <p:nvSpPr>
          <p:cNvPr id="60" name="Rectangle 3"/>
          <p:cNvSpPr txBox="1">
            <a:spLocks noChangeArrowheads="1"/>
          </p:cNvSpPr>
          <p:nvPr/>
        </p:nvSpPr>
        <p:spPr bwMode="auto">
          <a:xfrm>
            <a:off x="127000" y="1172987"/>
            <a:ext cx="4343400" cy="569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99" tIns="50799" rIns="101599" bIns="50799"/>
          <a:lstStyle/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100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AS-1, AS-3, and </a:t>
            </a:r>
            <a:r>
              <a:rPr lang="en-US" sz="3100" kern="0" dirty="0" smtClean="0">
                <a:latin typeface="+mn-lt"/>
                <a:ea typeface="ＭＳ Ｐゴシック" pitchFamily="-112" charset="-128"/>
                <a:cs typeface="ＭＳ Ｐゴシック" pitchFamily="-112" charset="-128"/>
              </a:rPr>
              <a:t>AS-5 </a:t>
            </a:r>
            <a:r>
              <a:rPr lang="en-US" sz="3100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advertise their routes to </a:t>
            </a:r>
            <a:r>
              <a:rPr lang="en-US" sz="3100" kern="0" dirty="0" smtClean="0">
                <a:latin typeface="+mn-lt"/>
                <a:ea typeface="ＭＳ Ｐゴシック" pitchFamily="-112" charset="-128"/>
                <a:cs typeface="ＭＳ Ｐゴシック" pitchFamily="-112" charset="-128"/>
              </a:rPr>
              <a:t>“P” </a:t>
            </a:r>
            <a:r>
              <a:rPr lang="en-US" sz="3100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to  AS-2 </a:t>
            </a:r>
          </a:p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100" kern="0" dirty="0">
                <a:solidFill>
                  <a:srgbClr val="0070C0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rPr>
              <a:t>But AS-2 uses only AS-5’s route</a:t>
            </a:r>
            <a:r>
              <a:rPr lang="en-US" sz="3100" kern="0" dirty="0">
                <a:solidFill>
                  <a:srgbClr val="0233BE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rPr>
              <a:t> </a:t>
            </a:r>
            <a:r>
              <a:rPr lang="en-US" sz="3100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(i.e., it inserts AS-5’s route and the corresponding output link into its forwarding table) 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910667" y="3614612"/>
            <a:ext cx="1217083" cy="703381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66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67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68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69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0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1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164667" y="4461278"/>
            <a:ext cx="1217083" cy="703381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75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6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7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8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79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0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7443801" y="5646607"/>
            <a:ext cx="1276864" cy="703386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84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5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6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7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8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89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</p:grpSp>
      <p:sp>
        <p:nvSpPr>
          <p:cNvPr id="29716" name="Line 41"/>
          <p:cNvSpPr>
            <a:spLocks noChangeShapeType="1"/>
          </p:cNvSpPr>
          <p:nvPr/>
        </p:nvSpPr>
        <p:spPr bwMode="auto">
          <a:xfrm flipH="1">
            <a:off x="8062737" y="3441348"/>
            <a:ext cx="384528" cy="2204861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6064250" y="5138612"/>
            <a:ext cx="1217083" cy="703381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103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4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5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6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7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sp>
          <p:nvSpPr>
            <p:cNvPr id="108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</p:grpSp>
      <p:sp>
        <p:nvSpPr>
          <p:cNvPr id="29718" name="Line 41"/>
          <p:cNvSpPr>
            <a:spLocks noChangeShapeType="1"/>
          </p:cNvSpPr>
          <p:nvPr/>
        </p:nvSpPr>
        <p:spPr bwMode="auto">
          <a:xfrm>
            <a:off x="5436306" y="3217334"/>
            <a:ext cx="51153" cy="386292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9719" name="Line 41"/>
          <p:cNvSpPr>
            <a:spLocks noChangeShapeType="1"/>
          </p:cNvSpPr>
          <p:nvPr/>
        </p:nvSpPr>
        <p:spPr bwMode="auto">
          <a:xfrm>
            <a:off x="7037916" y="5609167"/>
            <a:ext cx="474487" cy="280459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9720" name="Line 41"/>
          <p:cNvSpPr>
            <a:spLocks noChangeShapeType="1"/>
          </p:cNvSpPr>
          <p:nvPr/>
        </p:nvSpPr>
        <p:spPr bwMode="auto">
          <a:xfrm>
            <a:off x="5995459" y="5050015"/>
            <a:ext cx="275167" cy="250472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9721" name="Line 41"/>
          <p:cNvSpPr>
            <a:spLocks noChangeShapeType="1"/>
          </p:cNvSpPr>
          <p:nvPr/>
        </p:nvSpPr>
        <p:spPr bwMode="auto">
          <a:xfrm>
            <a:off x="5526265" y="4318000"/>
            <a:ext cx="79374" cy="305153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9722" name="Line 41"/>
          <p:cNvSpPr>
            <a:spLocks noChangeShapeType="1"/>
          </p:cNvSpPr>
          <p:nvPr/>
        </p:nvSpPr>
        <p:spPr bwMode="auto">
          <a:xfrm>
            <a:off x="8161515" y="6217709"/>
            <a:ext cx="51152" cy="386291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9723" name="Text Box 44"/>
          <p:cNvSpPr txBox="1">
            <a:spLocks noChangeArrowheads="1"/>
          </p:cNvSpPr>
          <p:nvPr/>
        </p:nvSpPr>
        <p:spPr bwMode="auto">
          <a:xfrm>
            <a:off x="4148667" y="3148542"/>
            <a:ext cx="2116667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</a:t>
            </a:r>
          </a:p>
        </p:txBody>
      </p:sp>
      <p:sp>
        <p:nvSpPr>
          <p:cNvPr id="29725" name="TextBox 117"/>
          <p:cNvSpPr txBox="1">
            <a:spLocks noChangeArrowheads="1"/>
          </p:cNvSpPr>
          <p:nvPr/>
        </p:nvSpPr>
        <p:spPr bwMode="auto">
          <a:xfrm>
            <a:off x="6688667" y="6529917"/>
            <a:ext cx="1033639" cy="582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3100" b="1" dirty="0" smtClean="0"/>
              <a:t>“P”</a:t>
            </a:r>
            <a:endParaRPr lang="en-US" sz="3100" b="1" dirty="0"/>
          </a:p>
        </p:txBody>
      </p:sp>
      <p:sp>
        <p:nvSpPr>
          <p:cNvPr id="29726" name="Text Box 27"/>
          <p:cNvSpPr txBox="1">
            <a:spLocks noChangeArrowheads="1"/>
          </p:cNvSpPr>
          <p:nvPr/>
        </p:nvSpPr>
        <p:spPr bwMode="auto">
          <a:xfrm>
            <a:off x="4999411" y="3720042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AS-5</a:t>
            </a:r>
          </a:p>
        </p:txBody>
      </p:sp>
      <p:sp>
        <p:nvSpPr>
          <p:cNvPr id="29727" name="Text Box 58"/>
          <p:cNvSpPr txBox="1">
            <a:spLocks noChangeArrowheads="1"/>
          </p:cNvSpPr>
          <p:nvPr/>
        </p:nvSpPr>
        <p:spPr bwMode="auto">
          <a:xfrm>
            <a:off x="7789334" y="3741209"/>
            <a:ext cx="206375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</a:t>
            </a:r>
          </a:p>
        </p:txBody>
      </p:sp>
    </p:spTree>
    <p:extLst>
      <p:ext uri="{BB962C8B-B14F-4D97-AF65-F5344CB8AC3E}">
        <p14:creationId xmlns:p14="http://schemas.microsoft.com/office/powerpoint/2010/main" val="309952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160000" cy="1270000"/>
          </a:xfrm>
        </p:spPr>
        <p:txBody>
          <a:bodyPr>
            <a:normAutofit/>
          </a:bodyPr>
          <a:lstStyle/>
          <a:p>
            <a:r>
              <a:rPr lang="en-US" dirty="0" smtClean="0"/>
              <a:t>Enforcing Policies (i.e., making money) </a:t>
            </a:r>
          </a:p>
        </p:txBody>
      </p:sp>
      <p:sp>
        <p:nvSpPr>
          <p:cNvPr id="143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334" y="1345848"/>
            <a:ext cx="9821333" cy="6020152"/>
          </a:xfrm>
        </p:spPr>
        <p:txBody>
          <a:bodyPr/>
          <a:lstStyle/>
          <a:p>
            <a:pPr>
              <a:spcBef>
                <a:spcPts val="667"/>
              </a:spcBef>
              <a:buNone/>
            </a:pPr>
            <a:r>
              <a:rPr lang="en-US" sz="3100" dirty="0">
                <a:solidFill>
                  <a:srgbClr val="0070C0"/>
                </a:solidFill>
              </a:rPr>
              <a:t>Route Export</a:t>
            </a:r>
            <a:r>
              <a:rPr lang="en-US" sz="3100" dirty="0">
                <a:solidFill>
                  <a:srgbClr val="0233BE"/>
                </a:solidFill>
              </a:rPr>
              <a:t>: </a:t>
            </a:r>
            <a:r>
              <a:rPr lang="en-US" sz="3100" dirty="0"/>
              <a:t>controls incoming traffic </a:t>
            </a:r>
          </a:p>
          <a:p>
            <a:pPr>
              <a:spcBef>
                <a:spcPts val="667"/>
              </a:spcBef>
            </a:pPr>
            <a:r>
              <a:rPr lang="en-US" sz="3100" dirty="0"/>
              <a:t>AS advertises its customers (and internal prefixes) to all neighbors</a:t>
            </a:r>
            <a:endParaRPr lang="en-US" sz="3100" dirty="0">
              <a:solidFill>
                <a:srgbClr val="0233BE"/>
              </a:solidFill>
            </a:endParaRPr>
          </a:p>
          <a:p>
            <a:pPr>
              <a:spcBef>
                <a:spcPts val="667"/>
              </a:spcBef>
            </a:pPr>
            <a:r>
              <a:rPr lang="en-US" sz="3100" dirty="0"/>
              <a:t>AS advertises </a:t>
            </a:r>
            <a:r>
              <a:rPr lang="en-US" sz="3100" dirty="0" smtClean="0"/>
              <a:t>all routes it uses </a:t>
            </a:r>
            <a:r>
              <a:rPr lang="en-US" sz="3100" dirty="0"/>
              <a:t>to its customers (and internally)</a:t>
            </a:r>
          </a:p>
          <a:p>
            <a:pPr lvl="4">
              <a:spcBef>
                <a:spcPts val="667"/>
              </a:spcBef>
            </a:pPr>
            <a:endParaRPr lang="en-US" sz="2000" dirty="0">
              <a:solidFill>
                <a:srgbClr val="0233BE"/>
              </a:solidFill>
            </a:endParaRPr>
          </a:p>
          <a:p>
            <a:pPr>
              <a:spcBef>
                <a:spcPts val="667"/>
              </a:spcBef>
              <a:buNone/>
            </a:pPr>
            <a:r>
              <a:rPr lang="en-US" sz="3100" dirty="0">
                <a:solidFill>
                  <a:srgbClr val="0070C0"/>
                </a:solidFill>
              </a:rPr>
              <a:t>Route Import:</a:t>
            </a:r>
            <a:r>
              <a:rPr lang="en-US" sz="3100" dirty="0"/>
              <a:t> controls outgoing traffic</a:t>
            </a:r>
          </a:p>
          <a:p>
            <a:pPr>
              <a:spcBef>
                <a:spcPts val="667"/>
              </a:spcBef>
            </a:pPr>
            <a:r>
              <a:rPr lang="en-US" sz="3100" dirty="0"/>
              <a:t>For each </a:t>
            </a:r>
            <a:r>
              <a:rPr lang="en-US" sz="3100" dirty="0" err="1" smtClean="0"/>
              <a:t>dst</a:t>
            </a:r>
            <a:r>
              <a:rPr lang="en-US" sz="3100" dirty="0"/>
              <a:t>. prefix, AS picks its </a:t>
            </a:r>
            <a:r>
              <a:rPr lang="en-US" sz="3100" dirty="0" smtClean="0"/>
              <a:t>preferred </a:t>
            </a:r>
            <a:r>
              <a:rPr lang="en-US" sz="3100" dirty="0"/>
              <a:t>route from those in its routing table as follows:</a:t>
            </a:r>
          </a:p>
          <a:p>
            <a:pPr lvl="1">
              <a:spcBef>
                <a:spcPts val="667"/>
              </a:spcBef>
            </a:pPr>
            <a:r>
              <a:rPr lang="en-US" dirty="0" smtClean="0"/>
              <a:t>Prefer route from </a:t>
            </a:r>
            <a:r>
              <a:rPr lang="en-US" b="1" dirty="0" smtClean="0">
                <a:solidFill>
                  <a:srgbClr val="0070C0"/>
                </a:solidFill>
              </a:rPr>
              <a:t>Customer &gt; Peer &gt; Provider</a:t>
            </a:r>
          </a:p>
          <a:p>
            <a:pPr lvl="1">
              <a:spcBef>
                <a:spcPts val="667"/>
              </a:spcBef>
            </a:pPr>
            <a:r>
              <a:rPr lang="en-US" dirty="0" smtClean="0"/>
              <a:t>Then, prefer route with shorter AS-Path </a:t>
            </a:r>
          </a:p>
          <a:p>
            <a:pPr lvl="4">
              <a:spcBef>
                <a:spcPts val="667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8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155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77333" y="-84667"/>
            <a:ext cx="8636000" cy="1270000"/>
          </a:xfrm>
        </p:spPr>
        <p:txBody>
          <a:bodyPr/>
          <a:lstStyle/>
          <a:p>
            <a:r>
              <a:rPr lang="en-US" sz="3300"/>
              <a:t>BGP: Border Gateway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77333"/>
            <a:ext cx="10160000" cy="6434667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700" dirty="0">
                <a:ea typeface="ＭＳ Ｐゴシック" pitchFamily="-112" charset="-128"/>
              </a:rPr>
              <a:t> </a:t>
            </a:r>
          </a:p>
          <a:p>
            <a:pPr marL="571494" indent="-571494">
              <a:buFont typeface="+mj-lt"/>
              <a:buAutoNum type="arabicPeriod"/>
              <a:defRPr/>
            </a:pPr>
            <a:r>
              <a:rPr lang="en-US" sz="3100" b="1" dirty="0">
                <a:ea typeface="ＭＳ Ｐゴシック" pitchFamily="-112" charset="-128"/>
              </a:rPr>
              <a:t>Advertize whole path </a:t>
            </a:r>
          </a:p>
          <a:p>
            <a:pPr lvl="1">
              <a:defRPr/>
            </a:pPr>
            <a:endParaRPr lang="en-US" sz="2700" dirty="0">
              <a:ea typeface="ＭＳ Ｐゴシック" pitchFamily="-112" charset="-128"/>
            </a:endParaRPr>
          </a:p>
          <a:p>
            <a:pPr lvl="1">
              <a:buFontTx/>
              <a:buNone/>
              <a:defRPr/>
            </a:pPr>
            <a:endParaRPr lang="en-US" sz="2700" dirty="0">
              <a:ea typeface="ＭＳ Ｐゴシック" pitchFamily="-112" charset="-128"/>
            </a:endParaRPr>
          </a:p>
          <a:p>
            <a:pPr lvl="1">
              <a:buFontTx/>
              <a:buNone/>
              <a:defRPr/>
            </a:pPr>
            <a:endParaRPr lang="en-US" sz="2700" dirty="0">
              <a:ea typeface="ＭＳ Ｐゴシック" pitchFamily="-112" charset="-128"/>
            </a:endParaRPr>
          </a:p>
          <a:p>
            <a:pPr lvl="1">
              <a:defRPr/>
            </a:pPr>
            <a:r>
              <a:rPr lang="en-US" sz="2700" dirty="0">
                <a:ea typeface="ＭＳ Ｐゴシック" pitchFamily="-112" charset="-128"/>
                <a:sym typeface="Wingdings" pitchFamily="2" charset="2"/>
              </a:rPr>
              <a:t>L</a:t>
            </a:r>
            <a:r>
              <a:rPr lang="en-US" sz="2700" dirty="0" smtClean="0">
                <a:ea typeface="ＭＳ Ｐゴシック" pitchFamily="-112" charset="-128"/>
                <a:sym typeface="Wingdings" pitchFamily="2" charset="2"/>
              </a:rPr>
              <a:t>oop </a:t>
            </a:r>
            <a:r>
              <a:rPr lang="en-US" sz="2700" dirty="0">
                <a:ea typeface="ＭＳ Ｐゴシック" pitchFamily="-112" charset="-128"/>
                <a:sym typeface="Wingdings" pitchFamily="2" charset="2"/>
              </a:rPr>
              <a:t>detection an AS checks for its own AS number in advertisement and rejects route if it has its </a:t>
            </a:r>
            <a:r>
              <a:rPr lang="en-US" sz="2700" dirty="0" smtClean="0">
                <a:ea typeface="ＭＳ Ｐゴシック" pitchFamily="-112" charset="-128"/>
                <a:sym typeface="Wingdings" pitchFamily="2" charset="2"/>
              </a:rPr>
              <a:t>own AS </a:t>
            </a:r>
            <a:r>
              <a:rPr lang="en-US" sz="2700" dirty="0">
                <a:ea typeface="ＭＳ Ｐゴシック" pitchFamily="-112" charset="-128"/>
                <a:sym typeface="Wingdings" pitchFamily="2" charset="2"/>
              </a:rPr>
              <a:t>number</a:t>
            </a:r>
          </a:p>
          <a:p>
            <a:pPr marL="571494" indent="-571494">
              <a:buFont typeface="+mj-lt"/>
              <a:buAutoNum type="arabicPeriod"/>
              <a:defRPr/>
            </a:pPr>
            <a:r>
              <a:rPr lang="en-US" sz="3100" b="1" dirty="0">
                <a:ea typeface="ＭＳ Ｐゴシック" pitchFamily="-112" charset="-128"/>
              </a:rPr>
              <a:t>Incremental updates </a:t>
            </a:r>
          </a:p>
          <a:p>
            <a:pPr lvl="1">
              <a:defRPr/>
            </a:pPr>
            <a:r>
              <a:rPr lang="en-US" sz="2700" dirty="0">
                <a:ea typeface="ＭＳ Ｐゴシック" pitchFamily="-112" charset="-128"/>
              </a:rPr>
              <a:t>AS sends routing updates only when its </a:t>
            </a:r>
            <a:r>
              <a:rPr lang="en-US" sz="2700" dirty="0" smtClean="0">
                <a:ea typeface="ＭＳ Ｐゴシック" pitchFamily="-112" charset="-128"/>
              </a:rPr>
              <a:t>preferred</a:t>
            </a:r>
            <a:r>
              <a:rPr lang="en-US" sz="2700" dirty="0" smtClean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sz="2700" dirty="0">
                <a:ea typeface="ＭＳ Ｐゴシック" pitchFamily="-112" charset="-128"/>
              </a:rPr>
              <a:t>route changes (Messages are </a:t>
            </a:r>
            <a:r>
              <a:rPr lang="en-US" sz="2700" dirty="0">
                <a:ea typeface="ＭＳ Ｐゴシック" pitchFamily="-112" charset="-128"/>
                <a:sym typeface="Wingdings" pitchFamily="2" charset="2"/>
              </a:rPr>
              <a:t>reliably delivered using TCP)</a:t>
            </a:r>
          </a:p>
          <a:p>
            <a:pPr lvl="1">
              <a:defRPr/>
            </a:pPr>
            <a:r>
              <a:rPr lang="en-US" sz="2700" dirty="0">
                <a:ea typeface="ＭＳ Ｐゴシック" pitchFamily="-112" charset="-128"/>
              </a:rPr>
              <a:t>Two types of update messages: </a:t>
            </a:r>
            <a:r>
              <a:rPr lang="en-US" sz="2700" dirty="0" smtClean="0">
                <a:ea typeface="ＭＳ Ｐゴシック" pitchFamily="-112" charset="-128"/>
              </a:rPr>
              <a:t> advertisements, </a:t>
            </a:r>
            <a:r>
              <a:rPr lang="en-US" sz="2700" dirty="0">
                <a:ea typeface="ＭＳ Ｐゴシック" pitchFamily="-112" charset="-128"/>
              </a:rPr>
              <a:t>e.g.,  </a:t>
            </a:r>
            <a:r>
              <a:rPr lang="en-US" sz="2700" dirty="0">
                <a:solidFill>
                  <a:srgbClr val="0070C0"/>
                </a:solidFill>
                <a:ea typeface="ＭＳ Ｐゴシック" pitchFamily="-112" charset="-128"/>
              </a:rPr>
              <a:t>“P:{AS-20, AS-6}”</a:t>
            </a:r>
            <a:r>
              <a:rPr lang="en-US" sz="2700" dirty="0">
                <a:solidFill>
                  <a:srgbClr val="0070C0"/>
                </a:solidFill>
                <a:ea typeface="ＭＳ Ｐゴシック" pitchFamily="-112" charset="-128"/>
                <a:sym typeface="Wingdings" pitchFamily="2" charset="2"/>
              </a:rPr>
              <a:t> </a:t>
            </a:r>
            <a:r>
              <a:rPr lang="en-US" sz="2700" dirty="0">
                <a:ea typeface="ＭＳ Ｐゴシック" pitchFamily="-112" charset="-128"/>
                <a:sym typeface="Wingdings" pitchFamily="2" charset="2"/>
              </a:rPr>
              <a:t>and withdrawals </a:t>
            </a:r>
            <a:r>
              <a:rPr lang="en-US" sz="2700" dirty="0">
                <a:solidFill>
                  <a:srgbClr val="0070C0"/>
                </a:solidFill>
                <a:ea typeface="ＭＳ Ｐゴシック" pitchFamily="-112" charset="-128"/>
                <a:sym typeface="Wingdings" pitchFamily="2" charset="2"/>
              </a:rPr>
              <a:t>“withdraw P”</a:t>
            </a:r>
            <a:endParaRPr lang="en-US" sz="2700" dirty="0">
              <a:ea typeface="ＭＳ Ｐゴシック" pitchFamily="-112" charset="-128"/>
            </a:endParaRPr>
          </a:p>
          <a:p>
            <a:pPr lvl="1">
              <a:defRPr/>
            </a:pPr>
            <a:endParaRPr lang="en-US" sz="2700" dirty="0">
              <a:ea typeface="ＭＳ Ｐゴシック" pitchFamily="-112" charset="-128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10404" y="2129014"/>
            <a:ext cx="1546930" cy="788458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31772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4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6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7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8667" y="2090209"/>
            <a:ext cx="1546931" cy="788458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31766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8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Text Box 25"/>
          <p:cNvSpPr txBox="1">
            <a:spLocks noChangeArrowheads="1"/>
          </p:cNvSpPr>
          <p:nvPr/>
        </p:nvSpPr>
        <p:spPr bwMode="auto">
          <a:xfrm>
            <a:off x="4450629" y="2280709"/>
            <a:ext cx="1061186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AS-20</a:t>
            </a:r>
          </a:p>
        </p:txBody>
      </p:sp>
      <p:sp>
        <p:nvSpPr>
          <p:cNvPr id="19464" name="Text Box 27"/>
          <p:cNvSpPr txBox="1">
            <a:spLocks noChangeArrowheads="1"/>
          </p:cNvSpPr>
          <p:nvPr/>
        </p:nvSpPr>
        <p:spPr bwMode="auto">
          <a:xfrm>
            <a:off x="653189" y="2259542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AS-2</a:t>
            </a:r>
          </a:p>
        </p:txBody>
      </p:sp>
      <p:sp>
        <p:nvSpPr>
          <p:cNvPr id="19465" name="Line 49"/>
          <p:cNvSpPr>
            <a:spLocks noChangeShapeType="1"/>
          </p:cNvSpPr>
          <p:nvPr/>
        </p:nvSpPr>
        <p:spPr bwMode="auto">
          <a:xfrm flipH="1">
            <a:off x="1718028" y="2504722"/>
            <a:ext cx="2654653" cy="51153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7840487" y="2116667"/>
            <a:ext cx="1546930" cy="788459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31760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2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3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4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7" name="Text Box 25"/>
          <p:cNvSpPr txBox="1">
            <a:spLocks noChangeArrowheads="1"/>
          </p:cNvSpPr>
          <p:nvPr/>
        </p:nvSpPr>
        <p:spPr bwMode="auto">
          <a:xfrm>
            <a:off x="8207043" y="2196042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AS-6</a:t>
            </a:r>
          </a:p>
        </p:txBody>
      </p:sp>
      <p:sp>
        <p:nvSpPr>
          <p:cNvPr id="19468" name="Line 49"/>
          <p:cNvSpPr>
            <a:spLocks noChangeShapeType="1"/>
          </p:cNvSpPr>
          <p:nvPr/>
        </p:nvSpPr>
        <p:spPr bwMode="auto">
          <a:xfrm flipH="1" flipV="1">
            <a:off x="5589764" y="2490611"/>
            <a:ext cx="2335389" cy="51153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19469" name="Line 49"/>
          <p:cNvSpPr>
            <a:spLocks noChangeShapeType="1"/>
          </p:cNvSpPr>
          <p:nvPr/>
        </p:nvSpPr>
        <p:spPr bwMode="auto">
          <a:xfrm flipH="1" flipV="1">
            <a:off x="9133417" y="2571750"/>
            <a:ext cx="254000" cy="345722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19470" name="Text Box 25"/>
          <p:cNvSpPr txBox="1">
            <a:spLocks noChangeArrowheads="1"/>
          </p:cNvSpPr>
          <p:nvPr/>
        </p:nvSpPr>
        <p:spPr bwMode="auto">
          <a:xfrm>
            <a:off x="9483859" y="2704042"/>
            <a:ext cx="410367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P</a:t>
            </a:r>
          </a:p>
        </p:txBody>
      </p:sp>
      <p:sp>
        <p:nvSpPr>
          <p:cNvPr id="19471" name="Text Box 25"/>
          <p:cNvSpPr txBox="1">
            <a:spLocks noChangeArrowheads="1"/>
          </p:cNvSpPr>
          <p:nvPr/>
        </p:nvSpPr>
        <p:spPr bwMode="auto">
          <a:xfrm>
            <a:off x="6246642" y="2032001"/>
            <a:ext cx="1384993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P:{AS-6}</a:t>
            </a:r>
          </a:p>
        </p:txBody>
      </p:sp>
      <p:sp>
        <p:nvSpPr>
          <p:cNvPr id="19472" name="Text Box 25"/>
          <p:cNvSpPr txBox="1">
            <a:spLocks noChangeArrowheads="1"/>
          </p:cNvSpPr>
          <p:nvPr/>
        </p:nvSpPr>
        <p:spPr bwMode="auto">
          <a:xfrm>
            <a:off x="1899547" y="2032001"/>
            <a:ext cx="2393922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P:{AS-20, AS-6}</a:t>
            </a:r>
          </a:p>
        </p:txBody>
      </p:sp>
    </p:spTree>
    <p:extLst>
      <p:ext uri="{BB962C8B-B14F-4D97-AF65-F5344CB8AC3E}">
        <p14:creationId xmlns:p14="http://schemas.microsoft.com/office/powerpoint/2010/main" val="107065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19463" grpId="0"/>
      <p:bldP spid="19464" grpId="0"/>
      <p:bldP spid="19465" grpId="0" animBg="1"/>
      <p:bldP spid="19467" grpId="0"/>
      <p:bldP spid="19468" grpId="0" animBg="1"/>
      <p:bldP spid="19469" grpId="0" animBg="1"/>
      <p:bldP spid="19470" grpId="0"/>
      <p:bldP spid="19471" grpId="0"/>
      <p:bldP spid="194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</a:t>
            </a:r>
          </a:p>
        </p:txBody>
      </p:sp>
      <p:cxnSp>
        <p:nvCxnSpPr>
          <p:cNvPr id="33795" name="Straight Arrow Connector 4"/>
          <p:cNvCxnSpPr>
            <a:cxnSpLocks noChangeShapeType="1"/>
            <a:endCxn id="33796" idx="1"/>
          </p:cNvCxnSpPr>
          <p:nvPr/>
        </p:nvCxnSpPr>
        <p:spPr bwMode="auto">
          <a:xfrm flipV="1">
            <a:off x="338667" y="3032443"/>
            <a:ext cx="1354666" cy="1054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1693333" y="2057818"/>
            <a:ext cx="2032000" cy="19492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1599" tIns="50799" rIns="101599" bIns="50799">
            <a:spAutoFit/>
          </a:bodyPr>
          <a:lstStyle/>
          <a:p>
            <a:pPr algn="ctr"/>
            <a:r>
              <a:rPr lang="en-US">
                <a:latin typeface="Gill Sans MT" pitchFamily="34" charset="0"/>
              </a:rPr>
              <a:t>Filter Imported routes, and  </a:t>
            </a:r>
          </a:p>
          <a:p>
            <a:pPr algn="ctr"/>
            <a:r>
              <a:rPr lang="en-US">
                <a:latin typeface="Gill Sans MT" pitchFamily="34" charset="0"/>
              </a:rPr>
              <a:t> update Routing table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4199467" y="2245848"/>
            <a:ext cx="1947333" cy="15799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1599" tIns="50799" rIns="101599" bIns="50799">
            <a:spAutoFit/>
          </a:bodyPr>
          <a:lstStyle/>
          <a:p>
            <a:pPr algn="ctr"/>
            <a:r>
              <a:rPr lang="en-US" dirty="0">
                <a:latin typeface="Gill Sans MT" pitchFamily="34" charset="0"/>
              </a:rPr>
              <a:t>Pick </a:t>
            </a:r>
            <a:r>
              <a:rPr lang="en-US" dirty="0" smtClean="0">
                <a:latin typeface="Gill Sans MT" pitchFamily="34" charset="0"/>
              </a:rPr>
              <a:t>Preferred </a:t>
            </a:r>
            <a:r>
              <a:rPr lang="en-US" dirty="0">
                <a:latin typeface="Gill Sans MT" pitchFamily="34" charset="0"/>
              </a:rPr>
              <a:t>Route for forwarding</a:t>
            </a:r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6587067" y="2057400"/>
            <a:ext cx="1693333" cy="19492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1599" tIns="50799" rIns="101599" bIns="50799">
            <a:spAutoFit/>
          </a:bodyPr>
          <a:lstStyle/>
          <a:p>
            <a:pPr algn="ctr"/>
            <a:r>
              <a:rPr lang="en-US" dirty="0" smtClean="0">
                <a:latin typeface="Gill Sans MT" pitchFamily="34" charset="0"/>
              </a:rPr>
              <a:t>Advertise preferred route according to policy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3799" name="TextBox 8"/>
          <p:cNvSpPr txBox="1">
            <a:spLocks noChangeArrowheads="1"/>
          </p:cNvSpPr>
          <p:nvPr/>
        </p:nvSpPr>
        <p:spPr bwMode="auto">
          <a:xfrm>
            <a:off x="342900" y="1524000"/>
            <a:ext cx="1612900" cy="1579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dirty="0">
                <a:solidFill>
                  <a:srgbClr val="CC3300"/>
                </a:solidFill>
                <a:latin typeface="Gill Sans MT" pitchFamily="34" charset="0"/>
              </a:rPr>
              <a:t>Update from neighbor AS</a:t>
            </a:r>
          </a:p>
        </p:txBody>
      </p:sp>
      <p:sp>
        <p:nvSpPr>
          <p:cNvPr id="33800" name="TextBox 9"/>
          <p:cNvSpPr txBox="1">
            <a:spLocks noChangeArrowheads="1"/>
          </p:cNvSpPr>
          <p:nvPr/>
        </p:nvSpPr>
        <p:spPr bwMode="auto">
          <a:xfrm>
            <a:off x="8314267" y="2066221"/>
            <a:ext cx="1947333" cy="85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dirty="0">
                <a:solidFill>
                  <a:srgbClr val="CC3300"/>
                </a:solidFill>
                <a:latin typeface="Gill Sans MT" pitchFamily="34" charset="0"/>
              </a:rPr>
              <a:t>Send Update to neighbors</a:t>
            </a:r>
          </a:p>
        </p:txBody>
      </p:sp>
      <p:cxnSp>
        <p:nvCxnSpPr>
          <p:cNvPr id="33801" name="Straight Arrow Connector 12"/>
          <p:cNvCxnSpPr>
            <a:cxnSpLocks noChangeShapeType="1"/>
            <a:stCxn id="33796" idx="3"/>
            <a:endCxn id="33797" idx="1"/>
          </p:cNvCxnSpPr>
          <p:nvPr/>
        </p:nvCxnSpPr>
        <p:spPr bwMode="auto">
          <a:xfrm>
            <a:off x="3725333" y="3032443"/>
            <a:ext cx="474134" cy="336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2" name="Straight Arrow Connector 15"/>
          <p:cNvCxnSpPr>
            <a:cxnSpLocks noChangeShapeType="1"/>
            <a:stCxn id="33797" idx="3"/>
            <a:endCxn id="33798" idx="1"/>
          </p:cNvCxnSpPr>
          <p:nvPr/>
        </p:nvCxnSpPr>
        <p:spPr bwMode="auto">
          <a:xfrm flipV="1">
            <a:off x="6146800" y="3032025"/>
            <a:ext cx="440267" cy="378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3" name="Straight Arrow Connector 18"/>
          <p:cNvCxnSpPr>
            <a:cxnSpLocks noChangeShapeType="1"/>
          </p:cNvCxnSpPr>
          <p:nvPr/>
        </p:nvCxnSpPr>
        <p:spPr bwMode="auto">
          <a:xfrm>
            <a:off x="8297333" y="2948166"/>
            <a:ext cx="1354667" cy="17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736600" y="5334000"/>
            <a:ext cx="8763000" cy="10772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Note:  BGP Router </a:t>
            </a:r>
            <a:r>
              <a:rPr lang="en-US" sz="3200" dirty="0"/>
              <a:t>c</a:t>
            </a:r>
            <a:r>
              <a:rPr lang="en-US" sz="3200" dirty="0" smtClean="0"/>
              <a:t>an </a:t>
            </a:r>
            <a:r>
              <a:rPr lang="en-US" sz="3200" dirty="0"/>
              <a:t>a</a:t>
            </a:r>
            <a:r>
              <a:rPr lang="en-US" sz="3200" dirty="0" smtClean="0"/>
              <a:t>dvertise only the preferred (i.e., currently used) route</a:t>
            </a:r>
          </a:p>
        </p:txBody>
      </p:sp>
    </p:spTree>
    <p:extLst>
      <p:ext uri="{BB962C8B-B14F-4D97-AF65-F5344CB8AC3E}">
        <p14:creationId xmlns:p14="http://schemas.microsoft.com/office/powerpoint/2010/main" val="110568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Update Message Processing</a:t>
            </a:r>
          </a:p>
        </p:txBody>
      </p:sp>
      <p:sp>
        <p:nvSpPr>
          <p:cNvPr id="172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75292"/>
            <a:ext cx="5369278" cy="57351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When AS receives an advertisement,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For </a:t>
            </a:r>
            <a:r>
              <a:rPr lang="en-US" sz="2400" dirty="0"/>
              <a:t>each destination prefix, </a:t>
            </a:r>
          </a:p>
          <a:p>
            <a:pPr lvl="1"/>
            <a:r>
              <a:rPr lang="en-US" sz="2000" dirty="0"/>
              <a:t>Learn paths from neighbors</a:t>
            </a:r>
          </a:p>
          <a:p>
            <a:pPr lvl="1"/>
            <a:r>
              <a:rPr lang="en-US" sz="2000" dirty="0"/>
              <a:t>Ignore loopy paths and keep the rest in your routing table</a:t>
            </a:r>
          </a:p>
          <a:p>
            <a:pPr lvl="1"/>
            <a:r>
              <a:rPr lang="en-US" sz="2000" dirty="0"/>
              <a:t>Order paths according to AS preferences</a:t>
            </a:r>
          </a:p>
          <a:p>
            <a:pPr lvl="2"/>
            <a:r>
              <a:rPr lang="en-US" sz="2000" dirty="0"/>
              <a:t>Customers &gt; peers &gt; providers</a:t>
            </a:r>
          </a:p>
          <a:p>
            <a:pPr lvl="2"/>
            <a:r>
              <a:rPr lang="en-US" sz="2000" dirty="0"/>
              <a:t>Path with shorter AS hops are preferred to longer paths</a:t>
            </a:r>
          </a:p>
          <a:p>
            <a:pPr lvl="1"/>
            <a:r>
              <a:rPr lang="en-US" sz="2000" dirty="0" smtClean="0"/>
              <a:t>Insert the most preferred path into your forwarding table</a:t>
            </a:r>
          </a:p>
          <a:p>
            <a:pPr lvl="1"/>
            <a:r>
              <a:rPr lang="en-US" sz="2000" dirty="0" smtClean="0"/>
              <a:t>Advertise </a:t>
            </a:r>
            <a:r>
              <a:rPr lang="en-US" sz="2000" dirty="0"/>
              <a:t>the most preferred path to a neighbor according to policies</a:t>
            </a:r>
          </a:p>
        </p:txBody>
      </p:sp>
      <p:sp>
        <p:nvSpPr>
          <p:cNvPr id="1725444" name="Rectangle 4"/>
          <p:cNvSpPr>
            <a:spLocks noChangeArrowheads="1"/>
          </p:cNvSpPr>
          <p:nvPr/>
        </p:nvSpPr>
        <p:spPr bwMode="auto">
          <a:xfrm>
            <a:off x="4851400" y="1270001"/>
            <a:ext cx="5232400" cy="483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/>
          <a:lstStyle/>
          <a:p>
            <a:pPr marL="380996" indent="-380996"/>
            <a:r>
              <a:rPr lang="en-US" dirty="0">
                <a:latin typeface="Gill Sans MT" pitchFamily="34" charset="0"/>
              </a:rPr>
              <a:t>When </a:t>
            </a:r>
            <a:r>
              <a:rPr lang="en-US" dirty="0" smtClean="0">
                <a:latin typeface="Gill Sans MT" pitchFamily="34" charset="0"/>
              </a:rPr>
              <a:t>AS receives </a:t>
            </a:r>
            <a:r>
              <a:rPr lang="en-US" dirty="0">
                <a:latin typeface="Gill Sans MT" pitchFamily="34" charset="0"/>
              </a:rPr>
              <a:t>a </a:t>
            </a:r>
            <a:r>
              <a:rPr lang="en-US" dirty="0" smtClean="0">
                <a:latin typeface="Gill Sans MT" pitchFamily="34" charset="0"/>
              </a:rPr>
              <a:t>withdrawal</a:t>
            </a:r>
            <a:endParaRPr lang="en-US" dirty="0">
              <a:latin typeface="Gill Sans MT" pitchFamily="34" charset="0"/>
            </a:endParaRPr>
          </a:p>
          <a:p>
            <a:pPr marL="825492" lvl="1" indent="-317497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srgbClr val="0070C0"/>
                </a:solidFill>
                <a:latin typeface="Gill Sans MT" pitchFamily="34" charset="0"/>
              </a:rPr>
              <a:t>If </a:t>
            </a:r>
            <a:r>
              <a:rPr lang="en-US" sz="2000" dirty="0" smtClean="0">
                <a:solidFill>
                  <a:srgbClr val="0070C0"/>
                </a:solidFill>
                <a:latin typeface="Gill Sans MT" pitchFamily="34" charset="0"/>
              </a:rPr>
              <a:t>withdrawn path </a:t>
            </a:r>
            <a:r>
              <a:rPr lang="en-US" sz="2000" dirty="0">
                <a:solidFill>
                  <a:srgbClr val="0070C0"/>
                </a:solidFill>
                <a:latin typeface="Gill Sans MT" pitchFamily="34" charset="0"/>
              </a:rPr>
              <a:t>not </a:t>
            </a:r>
            <a:r>
              <a:rPr lang="en-US" sz="2000" dirty="0" smtClean="0">
                <a:solidFill>
                  <a:srgbClr val="0070C0"/>
                </a:solidFill>
                <a:latin typeface="Gill Sans MT" pitchFamily="34" charset="0"/>
              </a:rPr>
              <a:t>used/preferred, </a:t>
            </a:r>
            <a:r>
              <a:rPr lang="en-US" sz="2000" dirty="0">
                <a:solidFill>
                  <a:srgbClr val="0070C0"/>
                </a:solidFill>
                <a:latin typeface="Gill Sans MT" pitchFamily="34" charset="0"/>
              </a:rPr>
              <a:t>remove from </a:t>
            </a:r>
            <a:r>
              <a:rPr lang="en-US" sz="2000" dirty="0" smtClean="0">
                <a:solidFill>
                  <a:srgbClr val="0070C0"/>
                </a:solidFill>
                <a:latin typeface="Gill Sans MT" pitchFamily="34" charset="0"/>
              </a:rPr>
              <a:t>routing table</a:t>
            </a:r>
            <a:endParaRPr lang="en-US" sz="2000" dirty="0">
              <a:solidFill>
                <a:srgbClr val="0070C0"/>
              </a:solidFill>
              <a:latin typeface="Gill Sans MT" pitchFamily="34" charset="0"/>
            </a:endParaRPr>
          </a:p>
          <a:p>
            <a:pPr marL="825492" lvl="1" indent="-317497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srgbClr val="0070C0"/>
                </a:solidFill>
                <a:latin typeface="Gill Sans MT" pitchFamily="34" charset="0"/>
              </a:rPr>
              <a:t>If </a:t>
            </a:r>
            <a:r>
              <a:rPr lang="en-US" sz="2000" dirty="0" smtClean="0">
                <a:solidFill>
                  <a:srgbClr val="0070C0"/>
                </a:solidFill>
                <a:latin typeface="Gill Sans MT" pitchFamily="34" charset="0"/>
              </a:rPr>
              <a:t>withdrawn path is used –i.e.,  preferred</a:t>
            </a:r>
            <a:endParaRPr lang="en-US" sz="2000" dirty="0">
              <a:solidFill>
                <a:srgbClr val="0070C0"/>
              </a:solidFill>
              <a:latin typeface="Gill Sans MT" pitchFamily="34" charset="0"/>
            </a:endParaRPr>
          </a:p>
          <a:p>
            <a:pPr marL="1269987" lvl="2" indent="-253997">
              <a:buFontTx/>
              <a:buChar char="•"/>
            </a:pPr>
            <a:r>
              <a:rPr lang="en-US" sz="2000" dirty="0">
                <a:latin typeface="Gill Sans MT" pitchFamily="34" charset="0"/>
              </a:rPr>
              <a:t>Remove the path from </a:t>
            </a:r>
            <a:r>
              <a:rPr lang="en-US" sz="2000" dirty="0" smtClean="0">
                <a:latin typeface="Gill Sans MT" pitchFamily="34" charset="0"/>
              </a:rPr>
              <a:t>forwarding table and routing table</a:t>
            </a:r>
          </a:p>
          <a:p>
            <a:pPr marL="1269987" lvl="2" indent="-253997">
              <a:buFontTx/>
              <a:buChar char="•"/>
            </a:pPr>
            <a:r>
              <a:rPr lang="en-US" sz="2000" dirty="0" smtClean="0">
                <a:latin typeface="Gill Sans MT" pitchFamily="34" charset="0"/>
              </a:rPr>
              <a:t>insert </a:t>
            </a:r>
            <a:r>
              <a:rPr lang="en-US" sz="2000" dirty="0">
                <a:latin typeface="Gill Sans MT" pitchFamily="34" charset="0"/>
              </a:rPr>
              <a:t>the next preferred path </a:t>
            </a:r>
            <a:r>
              <a:rPr lang="en-US" sz="2000" dirty="0" smtClean="0">
                <a:latin typeface="Gill Sans MT" pitchFamily="34" charset="0"/>
              </a:rPr>
              <a:t>from the routing table into </a:t>
            </a:r>
            <a:r>
              <a:rPr lang="en-US" sz="2000" dirty="0">
                <a:latin typeface="Gill Sans MT" pitchFamily="34" charset="0"/>
              </a:rPr>
              <a:t>forwarding table</a:t>
            </a:r>
          </a:p>
          <a:p>
            <a:pPr marL="1269987" lvl="2" indent="-253997">
              <a:buFontTx/>
              <a:buChar char="•"/>
            </a:pPr>
            <a:r>
              <a:rPr lang="en-US" sz="2000" dirty="0">
                <a:latin typeface="Gill Sans MT" pitchFamily="34" charset="0"/>
              </a:rPr>
              <a:t>For each neighbor decide whether to tell him about the new path based on policies</a:t>
            </a:r>
          </a:p>
          <a:p>
            <a:pPr marL="1727136" lvl="3" indent="-253997">
              <a:buFontTx/>
              <a:buChar char="•"/>
            </a:pPr>
            <a:r>
              <a:rPr lang="en-US" sz="2000" dirty="0">
                <a:latin typeface="Gill Sans MT" pitchFamily="34" charset="0"/>
              </a:rPr>
              <a:t>If yes, </a:t>
            </a:r>
            <a:r>
              <a:rPr lang="en-US" sz="2000" dirty="0" smtClean="0">
                <a:latin typeface="Gill Sans MT" pitchFamily="34" charset="0"/>
              </a:rPr>
              <a:t>advertise </a:t>
            </a:r>
            <a:r>
              <a:rPr lang="en-US" sz="2000" dirty="0">
                <a:latin typeface="Gill Sans MT" pitchFamily="34" charset="0"/>
              </a:rPr>
              <a:t>the new path which implicitly withdraws </a:t>
            </a:r>
            <a:r>
              <a:rPr lang="en-US" sz="2000" dirty="0" smtClean="0">
                <a:latin typeface="Gill Sans MT" pitchFamily="34" charset="0"/>
              </a:rPr>
              <a:t>the old path for the corresponding prefix</a:t>
            </a:r>
            <a:endParaRPr lang="en-US" sz="2000" dirty="0">
              <a:latin typeface="Gill Sans MT" pitchFamily="34" charset="0"/>
            </a:endParaRPr>
          </a:p>
          <a:p>
            <a:pPr marL="1727136" lvl="3" indent="-253997">
              <a:buFontTx/>
              <a:buChar char="•"/>
            </a:pPr>
            <a:r>
              <a:rPr lang="en-US" sz="2000" dirty="0">
                <a:latin typeface="Gill Sans MT" pitchFamily="34" charset="0"/>
              </a:rPr>
              <a:t>If no, withdraw old path</a:t>
            </a:r>
          </a:p>
          <a:p>
            <a:pPr marL="825492" lvl="1" indent="-317497">
              <a:buClr>
                <a:schemeClr val="tx1"/>
              </a:buClr>
            </a:pPr>
            <a:endParaRPr lang="en-US" sz="2000" dirty="0">
              <a:solidFill>
                <a:srgbClr val="000099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15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5443" grpId="0" build="p"/>
      <p:bldP spid="172544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Hierarchical addressing and hierarchical routing improve scalability</a:t>
            </a:r>
          </a:p>
          <a:p>
            <a:r>
              <a:rPr lang="en-US" dirty="0" smtClean="0"/>
              <a:t>Inter-domain routing is policy-based not shortest path</a:t>
            </a:r>
          </a:p>
          <a:p>
            <a:pPr lvl="1"/>
            <a:r>
              <a:rPr lang="en-US" dirty="0" smtClean="0"/>
              <a:t>An AS forwards transit traffic only if it makes money from it</a:t>
            </a:r>
          </a:p>
          <a:p>
            <a:r>
              <a:rPr lang="en-US" dirty="0" smtClean="0"/>
              <a:t>BGP is a path vector routing algorithm that implements policy-based routing</a:t>
            </a:r>
          </a:p>
        </p:txBody>
      </p:sp>
    </p:spTree>
    <p:extLst>
      <p:ext uri="{BB962C8B-B14F-4D97-AF65-F5344CB8AC3E}">
        <p14:creationId xmlns:p14="http://schemas.microsoft.com/office/powerpoint/2010/main" val="47721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3361" y="176389"/>
            <a:ext cx="9546167" cy="5856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Inter-Domain Routing </a:t>
            </a:r>
          </a:p>
        </p:txBody>
      </p:sp>
      <p:sp>
        <p:nvSpPr>
          <p:cNvPr id="141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334" y="4487333"/>
            <a:ext cx="9826626" cy="2589389"/>
          </a:xfrm>
        </p:spPr>
        <p:txBody>
          <a:bodyPr>
            <a:normAutofit lnSpcReduction="10000"/>
          </a:bodyPr>
          <a:lstStyle/>
          <a:p>
            <a:r>
              <a:rPr lang="en-US" sz="2700" dirty="0"/>
              <a:t>The Internet is a network of D</a:t>
            </a:r>
            <a:r>
              <a:rPr lang="en-US" sz="2700" dirty="0" smtClean="0"/>
              <a:t>omains of Autonomous </a:t>
            </a:r>
            <a:r>
              <a:rPr lang="en-US" sz="2700" dirty="0"/>
              <a:t>Systems (ASs)</a:t>
            </a:r>
          </a:p>
          <a:p>
            <a:pPr lvl="1"/>
            <a:r>
              <a:rPr lang="en-US" sz="2200" dirty="0"/>
              <a:t>E.g., MIT, AT&amp;T, Stanford, …</a:t>
            </a:r>
          </a:p>
          <a:p>
            <a:r>
              <a:rPr lang="en-US" sz="2700" dirty="0"/>
              <a:t>Internally, each AS runs its own routing protocol </a:t>
            </a:r>
            <a:r>
              <a:rPr lang="en-US" sz="2700" dirty="0" smtClean="0"/>
              <a:t>(e.g., Distance Vector)</a:t>
            </a:r>
            <a:r>
              <a:rPr lang="en-US" sz="2700" dirty="0" smtClean="0">
                <a:sym typeface="Wingdings" pitchFamily="2" charset="2"/>
              </a:rPr>
              <a:t> </a:t>
            </a:r>
            <a:r>
              <a:rPr lang="en-US" sz="2700" dirty="0">
                <a:sym typeface="Wingdings" pitchFamily="2" charset="2"/>
              </a:rPr>
              <a:t>Autonomy</a:t>
            </a:r>
            <a:endParaRPr lang="en-US" sz="2200" dirty="0"/>
          </a:p>
          <a:p>
            <a:r>
              <a:rPr lang="en-US" sz="2700" dirty="0"/>
              <a:t>Across ASs, we run a different routing protocol (called BGP) </a:t>
            </a:r>
          </a:p>
        </p:txBody>
      </p:sp>
      <p:grpSp>
        <p:nvGrpSpPr>
          <p:cNvPr id="6148" name="Group 5"/>
          <p:cNvGrpSpPr>
            <a:grpSpLocks/>
          </p:cNvGrpSpPr>
          <p:nvPr/>
        </p:nvGrpSpPr>
        <p:grpSpPr bwMode="auto">
          <a:xfrm>
            <a:off x="691445" y="1016000"/>
            <a:ext cx="8845903" cy="3217333"/>
            <a:chOff x="336" y="592"/>
            <a:chExt cx="5293" cy="2352"/>
          </a:xfrm>
        </p:grpSpPr>
        <p:sp>
          <p:nvSpPr>
            <p:cNvPr id="1414150" name="Rectangle 6"/>
            <p:cNvSpPr>
              <a:spLocks noChangeArrowheads="1"/>
            </p:cNvSpPr>
            <p:nvPr/>
          </p:nvSpPr>
          <p:spPr bwMode="auto">
            <a:xfrm>
              <a:off x="4381" y="653"/>
              <a:ext cx="1248" cy="5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17088" dir="2436078" algn="ctr" rotWithShape="0">
                <a:schemeClr val="bg2"/>
              </a:outerShdw>
            </a:effectLst>
          </p:spPr>
          <p:txBody>
            <a:bodyPr wrap="none" lIns="90488" tIns="44450" rIns="90488" bIns="44450" anchor="ctr"/>
            <a:lstStyle/>
            <a:p>
              <a:pPr>
                <a:defRPr/>
              </a:pPr>
              <a:endParaRPr lang="en-US">
                <a:ea typeface="ＭＳ Ｐゴシック" pitchFamily="-112" charset="-128"/>
              </a:endParaRPr>
            </a:p>
          </p:txBody>
        </p:sp>
        <p:grpSp>
          <p:nvGrpSpPr>
            <p:cNvPr id="6150" name="Group 7"/>
            <p:cNvGrpSpPr>
              <a:grpSpLocks/>
            </p:cNvGrpSpPr>
            <p:nvPr/>
          </p:nvGrpSpPr>
          <p:grpSpPr bwMode="auto">
            <a:xfrm>
              <a:off x="877" y="592"/>
              <a:ext cx="1373" cy="1152"/>
              <a:chOff x="832" y="1344"/>
              <a:chExt cx="1136" cy="1024"/>
            </a:xfrm>
          </p:grpSpPr>
          <p:sp>
            <p:nvSpPr>
              <p:cNvPr id="6290" name="Oval 8"/>
              <p:cNvSpPr>
                <a:spLocks noChangeArrowheads="1"/>
              </p:cNvSpPr>
              <p:nvPr/>
            </p:nvSpPr>
            <p:spPr bwMode="auto">
              <a:xfrm>
                <a:off x="1220" y="1344"/>
                <a:ext cx="495" cy="424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1" name="Oval 9"/>
              <p:cNvSpPr>
                <a:spLocks noChangeArrowheads="1"/>
              </p:cNvSpPr>
              <p:nvPr/>
            </p:nvSpPr>
            <p:spPr bwMode="auto">
              <a:xfrm>
                <a:off x="948" y="1455"/>
                <a:ext cx="379" cy="424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2" name="Oval 10"/>
              <p:cNvSpPr>
                <a:spLocks noChangeArrowheads="1"/>
              </p:cNvSpPr>
              <p:nvPr/>
            </p:nvSpPr>
            <p:spPr bwMode="auto">
              <a:xfrm>
                <a:off x="832" y="1710"/>
                <a:ext cx="256" cy="306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3" name="Oval 11"/>
              <p:cNvSpPr>
                <a:spLocks noChangeArrowheads="1"/>
              </p:cNvSpPr>
              <p:nvPr/>
            </p:nvSpPr>
            <p:spPr bwMode="auto">
              <a:xfrm>
                <a:off x="909" y="1862"/>
                <a:ext cx="435" cy="442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4" name="Oval 12"/>
              <p:cNvSpPr>
                <a:spLocks noChangeArrowheads="1"/>
              </p:cNvSpPr>
              <p:nvPr/>
            </p:nvSpPr>
            <p:spPr bwMode="auto">
              <a:xfrm>
                <a:off x="1086" y="1924"/>
                <a:ext cx="671" cy="444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5" name="Oval 13"/>
              <p:cNvSpPr>
                <a:spLocks noChangeArrowheads="1"/>
              </p:cNvSpPr>
              <p:nvPr/>
            </p:nvSpPr>
            <p:spPr bwMode="auto">
              <a:xfrm>
                <a:off x="1605" y="1488"/>
                <a:ext cx="311" cy="312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6" name="Oval 14"/>
              <p:cNvSpPr>
                <a:spLocks noChangeArrowheads="1"/>
              </p:cNvSpPr>
              <p:nvPr/>
            </p:nvSpPr>
            <p:spPr bwMode="auto">
              <a:xfrm>
                <a:off x="1602" y="1681"/>
                <a:ext cx="366" cy="3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7" name="Oval 15"/>
              <p:cNvSpPr>
                <a:spLocks noChangeArrowheads="1"/>
              </p:cNvSpPr>
              <p:nvPr/>
            </p:nvSpPr>
            <p:spPr bwMode="auto">
              <a:xfrm>
                <a:off x="1569" y="1751"/>
                <a:ext cx="364" cy="547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8" name="Oval 16"/>
              <p:cNvSpPr>
                <a:spLocks noChangeArrowheads="1"/>
              </p:cNvSpPr>
              <p:nvPr/>
            </p:nvSpPr>
            <p:spPr bwMode="auto">
              <a:xfrm>
                <a:off x="912" y="1434"/>
                <a:ext cx="1008" cy="918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1" name="Rectangle 17"/>
            <p:cNvSpPr>
              <a:spLocks noChangeArrowheads="1"/>
            </p:cNvSpPr>
            <p:nvPr/>
          </p:nvSpPr>
          <p:spPr bwMode="auto">
            <a:xfrm>
              <a:off x="1290" y="880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52" name="Rectangle 18"/>
            <p:cNvSpPr>
              <a:spLocks noChangeArrowheads="1"/>
            </p:cNvSpPr>
            <p:nvPr/>
          </p:nvSpPr>
          <p:spPr bwMode="auto">
            <a:xfrm>
              <a:off x="858" y="1180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53" name="Rectangle 19"/>
            <p:cNvSpPr>
              <a:spLocks noChangeArrowheads="1"/>
            </p:cNvSpPr>
            <p:nvPr/>
          </p:nvSpPr>
          <p:spPr bwMode="auto">
            <a:xfrm>
              <a:off x="1264" y="1612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54" name="Rectangle 20"/>
            <p:cNvSpPr>
              <a:spLocks noChangeArrowheads="1"/>
            </p:cNvSpPr>
            <p:nvPr/>
          </p:nvSpPr>
          <p:spPr bwMode="auto">
            <a:xfrm>
              <a:off x="1844" y="1612"/>
              <a:ext cx="116" cy="108"/>
            </a:xfrm>
            <a:prstGeom prst="rect">
              <a:avLst/>
            </a:prstGeom>
            <a:solidFill>
              <a:srgbClr val="FF9900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9900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55" name="Rectangle 21"/>
            <p:cNvSpPr>
              <a:spLocks noChangeArrowheads="1"/>
            </p:cNvSpPr>
            <p:nvPr/>
          </p:nvSpPr>
          <p:spPr bwMode="auto">
            <a:xfrm>
              <a:off x="2076" y="1018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56" name="Rectangle 22"/>
            <p:cNvSpPr>
              <a:spLocks noChangeArrowheads="1"/>
            </p:cNvSpPr>
            <p:nvPr/>
          </p:nvSpPr>
          <p:spPr bwMode="auto">
            <a:xfrm>
              <a:off x="1728" y="964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cxnSp>
          <p:nvCxnSpPr>
            <p:cNvPr id="6157" name="AutoShape 23"/>
            <p:cNvCxnSpPr>
              <a:cxnSpLocks noChangeShapeType="1"/>
              <a:stCxn id="6152" idx="3"/>
              <a:endCxn id="6151" idx="1"/>
            </p:cNvCxnSpPr>
            <p:nvPr/>
          </p:nvCxnSpPr>
          <p:spPr bwMode="auto">
            <a:xfrm flipV="1">
              <a:off x="974" y="934"/>
              <a:ext cx="316" cy="3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8" name="AutoShape 24"/>
            <p:cNvCxnSpPr>
              <a:cxnSpLocks noChangeShapeType="1"/>
              <a:stCxn id="6151" idx="3"/>
              <a:endCxn id="6156" idx="1"/>
            </p:cNvCxnSpPr>
            <p:nvPr/>
          </p:nvCxnSpPr>
          <p:spPr bwMode="auto">
            <a:xfrm>
              <a:off x="1406" y="934"/>
              <a:ext cx="322" cy="8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9" name="AutoShape 25"/>
            <p:cNvCxnSpPr>
              <a:cxnSpLocks noChangeShapeType="1"/>
              <a:stCxn id="6156" idx="3"/>
              <a:endCxn id="6155" idx="1"/>
            </p:cNvCxnSpPr>
            <p:nvPr/>
          </p:nvCxnSpPr>
          <p:spPr bwMode="auto">
            <a:xfrm>
              <a:off x="1844" y="1018"/>
              <a:ext cx="232" cy="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0" name="AutoShape 26"/>
            <p:cNvCxnSpPr>
              <a:cxnSpLocks noChangeShapeType="1"/>
              <a:stCxn id="6153" idx="0"/>
              <a:endCxn id="6156" idx="2"/>
            </p:cNvCxnSpPr>
            <p:nvPr/>
          </p:nvCxnSpPr>
          <p:spPr bwMode="auto">
            <a:xfrm flipV="1">
              <a:off x="1322" y="1072"/>
              <a:ext cx="464" cy="5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1" name="AutoShape 27"/>
            <p:cNvCxnSpPr>
              <a:cxnSpLocks noChangeShapeType="1"/>
              <a:stCxn id="6154" idx="0"/>
              <a:endCxn id="6155" idx="2"/>
            </p:cNvCxnSpPr>
            <p:nvPr/>
          </p:nvCxnSpPr>
          <p:spPr bwMode="auto">
            <a:xfrm flipV="1">
              <a:off x="1902" y="1126"/>
              <a:ext cx="232" cy="48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2" name="AutoShape 28"/>
            <p:cNvCxnSpPr>
              <a:cxnSpLocks noChangeShapeType="1"/>
              <a:stCxn id="6153" idx="3"/>
              <a:endCxn id="6154" idx="1"/>
            </p:cNvCxnSpPr>
            <p:nvPr/>
          </p:nvCxnSpPr>
          <p:spPr bwMode="auto">
            <a:xfrm>
              <a:off x="1380" y="1666"/>
              <a:ext cx="46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3" name="AutoShape 29"/>
            <p:cNvCxnSpPr>
              <a:cxnSpLocks noChangeShapeType="1"/>
            </p:cNvCxnSpPr>
            <p:nvPr/>
          </p:nvCxnSpPr>
          <p:spPr bwMode="auto">
            <a:xfrm>
              <a:off x="954" y="1216"/>
              <a:ext cx="290" cy="43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164" name="Group 30"/>
            <p:cNvGrpSpPr>
              <a:grpSpLocks/>
            </p:cNvGrpSpPr>
            <p:nvPr/>
          </p:nvGrpSpPr>
          <p:grpSpPr bwMode="auto">
            <a:xfrm>
              <a:off x="336" y="1024"/>
              <a:ext cx="330" cy="308"/>
              <a:chOff x="1014" y="912"/>
              <a:chExt cx="574" cy="596"/>
            </a:xfrm>
          </p:grpSpPr>
          <p:sp>
            <p:nvSpPr>
              <p:cNvPr id="6278" name="Freeform 31"/>
              <p:cNvSpPr>
                <a:spLocks/>
              </p:cNvSpPr>
              <p:nvPr/>
            </p:nvSpPr>
            <p:spPr bwMode="auto">
              <a:xfrm>
                <a:off x="1014" y="912"/>
                <a:ext cx="574" cy="596"/>
              </a:xfrm>
              <a:custGeom>
                <a:avLst/>
                <a:gdLst>
                  <a:gd name="T0" fmla="*/ 124 w 574"/>
                  <a:gd name="T1" fmla="*/ 391 h 596"/>
                  <a:gd name="T2" fmla="*/ 0 w 574"/>
                  <a:gd name="T3" fmla="*/ 391 h 596"/>
                  <a:gd name="T4" fmla="*/ 0 w 574"/>
                  <a:gd name="T5" fmla="*/ 596 h 596"/>
                  <a:gd name="T6" fmla="*/ 574 w 574"/>
                  <a:gd name="T7" fmla="*/ 596 h 596"/>
                  <a:gd name="T8" fmla="*/ 574 w 574"/>
                  <a:gd name="T9" fmla="*/ 391 h 596"/>
                  <a:gd name="T10" fmla="*/ 446 w 574"/>
                  <a:gd name="T11" fmla="*/ 391 h 596"/>
                  <a:gd name="T12" fmla="*/ 446 w 574"/>
                  <a:gd name="T13" fmla="*/ 364 h 596"/>
                  <a:gd name="T14" fmla="*/ 500 w 574"/>
                  <a:gd name="T15" fmla="*/ 364 h 596"/>
                  <a:gd name="T16" fmla="*/ 500 w 574"/>
                  <a:gd name="T17" fmla="*/ 0 h 596"/>
                  <a:gd name="T18" fmla="*/ 70 w 574"/>
                  <a:gd name="T19" fmla="*/ 0 h 596"/>
                  <a:gd name="T20" fmla="*/ 70 w 574"/>
                  <a:gd name="T21" fmla="*/ 364 h 596"/>
                  <a:gd name="T22" fmla="*/ 124 w 574"/>
                  <a:gd name="T23" fmla="*/ 364 h 596"/>
                  <a:gd name="T24" fmla="*/ 124 w 574"/>
                  <a:gd name="T25" fmla="*/ 391 h 59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74"/>
                  <a:gd name="T40" fmla="*/ 0 h 596"/>
                  <a:gd name="T41" fmla="*/ 574 w 574"/>
                  <a:gd name="T42" fmla="*/ 596 h 59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74" h="596">
                    <a:moveTo>
                      <a:pt x="124" y="391"/>
                    </a:moveTo>
                    <a:lnTo>
                      <a:pt x="0" y="391"/>
                    </a:lnTo>
                    <a:lnTo>
                      <a:pt x="0" y="596"/>
                    </a:lnTo>
                    <a:lnTo>
                      <a:pt x="574" y="596"/>
                    </a:lnTo>
                    <a:lnTo>
                      <a:pt x="574" y="391"/>
                    </a:lnTo>
                    <a:lnTo>
                      <a:pt x="446" y="391"/>
                    </a:lnTo>
                    <a:lnTo>
                      <a:pt x="446" y="364"/>
                    </a:lnTo>
                    <a:lnTo>
                      <a:pt x="500" y="364"/>
                    </a:lnTo>
                    <a:lnTo>
                      <a:pt x="500" y="0"/>
                    </a:lnTo>
                    <a:lnTo>
                      <a:pt x="70" y="0"/>
                    </a:lnTo>
                    <a:lnTo>
                      <a:pt x="70" y="364"/>
                    </a:lnTo>
                    <a:lnTo>
                      <a:pt x="124" y="364"/>
                    </a:lnTo>
                    <a:lnTo>
                      <a:pt x="124" y="391"/>
                    </a:lnTo>
                    <a:close/>
                  </a:path>
                </a:pathLst>
              </a:custGeom>
              <a:solidFill>
                <a:srgbClr val="FFFFFF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9" name="Line 32"/>
              <p:cNvSpPr>
                <a:spLocks noChangeShapeType="1"/>
              </p:cNvSpPr>
              <p:nvPr/>
            </p:nvSpPr>
            <p:spPr bwMode="auto">
              <a:xfrm>
                <a:off x="1138" y="1303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0" name="Line 33"/>
              <p:cNvSpPr>
                <a:spLocks noChangeShapeType="1"/>
              </p:cNvSpPr>
              <p:nvPr/>
            </p:nvSpPr>
            <p:spPr bwMode="auto">
              <a:xfrm>
                <a:off x="1138" y="1276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1" name="Freeform 34"/>
              <p:cNvSpPr>
                <a:spLocks noEditPoints="1"/>
              </p:cNvSpPr>
              <p:nvPr/>
            </p:nvSpPr>
            <p:spPr bwMode="auto">
              <a:xfrm>
                <a:off x="1310" y="1323"/>
                <a:ext cx="233" cy="168"/>
              </a:xfrm>
              <a:custGeom>
                <a:avLst/>
                <a:gdLst>
                  <a:gd name="T0" fmla="*/ 0 w 233"/>
                  <a:gd name="T1" fmla="*/ 168 h 168"/>
                  <a:gd name="T2" fmla="*/ 188 w 233"/>
                  <a:gd name="T3" fmla="*/ 168 h 168"/>
                  <a:gd name="T4" fmla="*/ 188 w 233"/>
                  <a:gd name="T5" fmla="*/ 0 h 168"/>
                  <a:gd name="T6" fmla="*/ 0 w 233"/>
                  <a:gd name="T7" fmla="*/ 0 h 168"/>
                  <a:gd name="T8" fmla="*/ 0 w 233"/>
                  <a:gd name="T9" fmla="*/ 168 h 168"/>
                  <a:gd name="T10" fmla="*/ 204 w 233"/>
                  <a:gd name="T11" fmla="*/ 26 h 168"/>
                  <a:gd name="T12" fmla="*/ 233 w 233"/>
                  <a:gd name="T13" fmla="*/ 26 h 168"/>
                  <a:gd name="T14" fmla="*/ 233 w 233"/>
                  <a:gd name="T15" fmla="*/ 0 h 168"/>
                  <a:gd name="T16" fmla="*/ 204 w 233"/>
                  <a:gd name="T17" fmla="*/ 0 h 168"/>
                  <a:gd name="T18" fmla="*/ 204 w 233"/>
                  <a:gd name="T19" fmla="*/ 26 h 16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3"/>
                  <a:gd name="T31" fmla="*/ 0 h 168"/>
                  <a:gd name="T32" fmla="*/ 233 w 233"/>
                  <a:gd name="T33" fmla="*/ 168 h 16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3" h="168">
                    <a:moveTo>
                      <a:pt x="0" y="168"/>
                    </a:moveTo>
                    <a:lnTo>
                      <a:pt x="188" y="168"/>
                    </a:lnTo>
                    <a:lnTo>
                      <a:pt x="188" y="0"/>
                    </a:lnTo>
                    <a:lnTo>
                      <a:pt x="0" y="0"/>
                    </a:lnTo>
                    <a:lnTo>
                      <a:pt x="0" y="168"/>
                    </a:lnTo>
                    <a:close/>
                    <a:moveTo>
                      <a:pt x="204" y="26"/>
                    </a:moveTo>
                    <a:lnTo>
                      <a:pt x="233" y="26"/>
                    </a:lnTo>
                    <a:lnTo>
                      <a:pt x="233" y="0"/>
                    </a:lnTo>
                    <a:lnTo>
                      <a:pt x="204" y="0"/>
                    </a:lnTo>
                    <a:lnTo>
                      <a:pt x="204" y="26"/>
                    </a:lnTo>
                    <a:close/>
                  </a:path>
                </a:pathLst>
              </a:custGeom>
              <a:solidFill>
                <a:srgbClr val="FFFFFF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2" name="Line 35"/>
              <p:cNvSpPr>
                <a:spLocks noChangeShapeType="1"/>
              </p:cNvSpPr>
              <p:nvPr/>
            </p:nvSpPr>
            <p:spPr bwMode="auto">
              <a:xfrm>
                <a:off x="1310" y="1379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3" name="Line 36"/>
              <p:cNvSpPr>
                <a:spLocks noChangeShapeType="1"/>
              </p:cNvSpPr>
              <p:nvPr/>
            </p:nvSpPr>
            <p:spPr bwMode="auto">
              <a:xfrm>
                <a:off x="1310" y="1435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4" name="Line 37"/>
              <p:cNvSpPr>
                <a:spLocks noChangeShapeType="1"/>
              </p:cNvSpPr>
              <p:nvPr/>
            </p:nvSpPr>
            <p:spPr bwMode="auto">
              <a:xfrm>
                <a:off x="1317" y="1405"/>
                <a:ext cx="17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5" name="Rectangle 38"/>
              <p:cNvSpPr>
                <a:spLocks noChangeArrowheads="1"/>
              </p:cNvSpPr>
              <p:nvPr/>
            </p:nvSpPr>
            <p:spPr bwMode="auto">
              <a:xfrm>
                <a:off x="1416" y="1389"/>
                <a:ext cx="54" cy="3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6" name="Freeform 39"/>
              <p:cNvSpPr>
                <a:spLocks noEditPoints="1"/>
              </p:cNvSpPr>
              <p:nvPr/>
            </p:nvSpPr>
            <p:spPr bwMode="auto">
              <a:xfrm>
                <a:off x="1030" y="955"/>
                <a:ext cx="538" cy="401"/>
              </a:xfrm>
              <a:custGeom>
                <a:avLst/>
                <a:gdLst>
                  <a:gd name="T0" fmla="*/ 452 w 538"/>
                  <a:gd name="T1" fmla="*/ 285 h 401"/>
                  <a:gd name="T2" fmla="*/ 472 w 538"/>
                  <a:gd name="T3" fmla="*/ 285 h 401"/>
                  <a:gd name="T4" fmla="*/ 472 w 538"/>
                  <a:gd name="T5" fmla="*/ 278 h 401"/>
                  <a:gd name="T6" fmla="*/ 452 w 538"/>
                  <a:gd name="T7" fmla="*/ 278 h 401"/>
                  <a:gd name="T8" fmla="*/ 452 w 538"/>
                  <a:gd name="T9" fmla="*/ 285 h 401"/>
                  <a:gd name="T10" fmla="*/ 121 w 538"/>
                  <a:gd name="T11" fmla="*/ 239 h 401"/>
                  <a:gd name="T12" fmla="*/ 121 w 538"/>
                  <a:gd name="T13" fmla="*/ 27 h 401"/>
                  <a:gd name="T14" fmla="*/ 417 w 538"/>
                  <a:gd name="T15" fmla="*/ 27 h 401"/>
                  <a:gd name="T16" fmla="*/ 417 w 538"/>
                  <a:gd name="T17" fmla="*/ 239 h 401"/>
                  <a:gd name="T18" fmla="*/ 121 w 538"/>
                  <a:gd name="T19" fmla="*/ 239 h 401"/>
                  <a:gd name="T20" fmla="*/ 108 w 538"/>
                  <a:gd name="T21" fmla="*/ 252 h 401"/>
                  <a:gd name="T22" fmla="*/ 430 w 538"/>
                  <a:gd name="T23" fmla="*/ 252 h 401"/>
                  <a:gd name="T24" fmla="*/ 430 w 538"/>
                  <a:gd name="T25" fmla="*/ 14 h 401"/>
                  <a:gd name="T26" fmla="*/ 446 w 538"/>
                  <a:gd name="T27" fmla="*/ 14 h 401"/>
                  <a:gd name="T28" fmla="*/ 446 w 538"/>
                  <a:gd name="T29" fmla="*/ 0 h 401"/>
                  <a:gd name="T30" fmla="*/ 96 w 538"/>
                  <a:gd name="T31" fmla="*/ 0 h 401"/>
                  <a:gd name="T32" fmla="*/ 96 w 538"/>
                  <a:gd name="T33" fmla="*/ 265 h 401"/>
                  <a:gd name="T34" fmla="*/ 108 w 538"/>
                  <a:gd name="T35" fmla="*/ 265 h 401"/>
                  <a:gd name="T36" fmla="*/ 108 w 538"/>
                  <a:gd name="T37" fmla="*/ 252 h 401"/>
                  <a:gd name="T38" fmla="*/ 0 w 538"/>
                  <a:gd name="T39" fmla="*/ 388 h 401"/>
                  <a:gd name="T40" fmla="*/ 54 w 538"/>
                  <a:gd name="T41" fmla="*/ 388 h 401"/>
                  <a:gd name="T42" fmla="*/ 54 w 538"/>
                  <a:gd name="T43" fmla="*/ 368 h 401"/>
                  <a:gd name="T44" fmla="*/ 0 w 538"/>
                  <a:gd name="T45" fmla="*/ 368 h 401"/>
                  <a:gd name="T46" fmla="*/ 0 w 538"/>
                  <a:gd name="T47" fmla="*/ 388 h 401"/>
                  <a:gd name="T48" fmla="*/ 316 w 538"/>
                  <a:gd name="T49" fmla="*/ 401 h 401"/>
                  <a:gd name="T50" fmla="*/ 430 w 538"/>
                  <a:gd name="T51" fmla="*/ 401 h 401"/>
                  <a:gd name="T52" fmla="*/ 430 w 538"/>
                  <a:gd name="T53" fmla="*/ 391 h 401"/>
                  <a:gd name="T54" fmla="*/ 316 w 538"/>
                  <a:gd name="T55" fmla="*/ 391 h 401"/>
                  <a:gd name="T56" fmla="*/ 316 w 538"/>
                  <a:gd name="T57" fmla="*/ 401 h 401"/>
                  <a:gd name="T58" fmla="*/ 523 w 538"/>
                  <a:gd name="T59" fmla="*/ 378 h 401"/>
                  <a:gd name="T60" fmla="*/ 538 w 538"/>
                  <a:gd name="T61" fmla="*/ 378 h 401"/>
                  <a:gd name="T62" fmla="*/ 538 w 538"/>
                  <a:gd name="T63" fmla="*/ 368 h 401"/>
                  <a:gd name="T64" fmla="*/ 523 w 538"/>
                  <a:gd name="T65" fmla="*/ 368 h 401"/>
                  <a:gd name="T66" fmla="*/ 523 w 538"/>
                  <a:gd name="T67" fmla="*/ 378 h 401"/>
                  <a:gd name="T68" fmla="*/ 523 w 538"/>
                  <a:gd name="T69" fmla="*/ 394 h 401"/>
                  <a:gd name="T70" fmla="*/ 538 w 538"/>
                  <a:gd name="T71" fmla="*/ 394 h 401"/>
                  <a:gd name="T72" fmla="*/ 538 w 538"/>
                  <a:gd name="T73" fmla="*/ 388 h 401"/>
                  <a:gd name="T74" fmla="*/ 523 w 538"/>
                  <a:gd name="T75" fmla="*/ 388 h 401"/>
                  <a:gd name="T76" fmla="*/ 523 w 538"/>
                  <a:gd name="T77" fmla="*/ 394 h 4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38"/>
                  <a:gd name="T118" fmla="*/ 0 h 401"/>
                  <a:gd name="T119" fmla="*/ 538 w 538"/>
                  <a:gd name="T120" fmla="*/ 401 h 4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38" h="401">
                    <a:moveTo>
                      <a:pt x="452" y="285"/>
                    </a:moveTo>
                    <a:lnTo>
                      <a:pt x="472" y="285"/>
                    </a:lnTo>
                    <a:lnTo>
                      <a:pt x="472" y="278"/>
                    </a:lnTo>
                    <a:lnTo>
                      <a:pt x="452" y="278"/>
                    </a:lnTo>
                    <a:lnTo>
                      <a:pt x="452" y="285"/>
                    </a:lnTo>
                    <a:close/>
                    <a:moveTo>
                      <a:pt x="121" y="239"/>
                    </a:moveTo>
                    <a:lnTo>
                      <a:pt x="121" y="27"/>
                    </a:lnTo>
                    <a:lnTo>
                      <a:pt x="417" y="27"/>
                    </a:lnTo>
                    <a:lnTo>
                      <a:pt x="417" y="239"/>
                    </a:lnTo>
                    <a:lnTo>
                      <a:pt x="121" y="239"/>
                    </a:lnTo>
                    <a:close/>
                    <a:moveTo>
                      <a:pt x="108" y="252"/>
                    </a:moveTo>
                    <a:lnTo>
                      <a:pt x="430" y="252"/>
                    </a:lnTo>
                    <a:lnTo>
                      <a:pt x="430" y="14"/>
                    </a:lnTo>
                    <a:lnTo>
                      <a:pt x="446" y="14"/>
                    </a:lnTo>
                    <a:lnTo>
                      <a:pt x="446" y="0"/>
                    </a:lnTo>
                    <a:lnTo>
                      <a:pt x="96" y="0"/>
                    </a:lnTo>
                    <a:lnTo>
                      <a:pt x="96" y="265"/>
                    </a:lnTo>
                    <a:lnTo>
                      <a:pt x="108" y="265"/>
                    </a:lnTo>
                    <a:lnTo>
                      <a:pt x="108" y="252"/>
                    </a:lnTo>
                    <a:close/>
                    <a:moveTo>
                      <a:pt x="0" y="388"/>
                    </a:moveTo>
                    <a:lnTo>
                      <a:pt x="54" y="388"/>
                    </a:lnTo>
                    <a:lnTo>
                      <a:pt x="54" y="368"/>
                    </a:lnTo>
                    <a:lnTo>
                      <a:pt x="0" y="368"/>
                    </a:lnTo>
                    <a:lnTo>
                      <a:pt x="0" y="388"/>
                    </a:lnTo>
                    <a:close/>
                    <a:moveTo>
                      <a:pt x="316" y="401"/>
                    </a:moveTo>
                    <a:lnTo>
                      <a:pt x="430" y="401"/>
                    </a:lnTo>
                    <a:lnTo>
                      <a:pt x="430" y="391"/>
                    </a:lnTo>
                    <a:lnTo>
                      <a:pt x="316" y="391"/>
                    </a:lnTo>
                    <a:lnTo>
                      <a:pt x="316" y="401"/>
                    </a:lnTo>
                    <a:close/>
                    <a:moveTo>
                      <a:pt x="523" y="378"/>
                    </a:moveTo>
                    <a:lnTo>
                      <a:pt x="538" y="378"/>
                    </a:lnTo>
                    <a:lnTo>
                      <a:pt x="538" y="368"/>
                    </a:lnTo>
                    <a:lnTo>
                      <a:pt x="523" y="368"/>
                    </a:lnTo>
                    <a:lnTo>
                      <a:pt x="523" y="378"/>
                    </a:lnTo>
                    <a:close/>
                    <a:moveTo>
                      <a:pt x="523" y="394"/>
                    </a:moveTo>
                    <a:lnTo>
                      <a:pt x="538" y="394"/>
                    </a:lnTo>
                    <a:lnTo>
                      <a:pt x="538" y="388"/>
                    </a:lnTo>
                    <a:lnTo>
                      <a:pt x="523" y="388"/>
                    </a:lnTo>
                    <a:lnTo>
                      <a:pt x="523" y="394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7" name="Line 40"/>
              <p:cNvSpPr>
                <a:spLocks noChangeShapeType="1"/>
              </p:cNvSpPr>
              <p:nvPr/>
            </p:nvSpPr>
            <p:spPr bwMode="auto">
              <a:xfrm>
                <a:off x="1084" y="1257"/>
                <a:ext cx="430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8" name="Line 41"/>
              <p:cNvSpPr>
                <a:spLocks noChangeShapeType="1"/>
              </p:cNvSpPr>
              <p:nvPr/>
            </p:nvSpPr>
            <p:spPr bwMode="auto">
              <a:xfrm flipV="1">
                <a:off x="1193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9" name="Line 42"/>
              <p:cNvSpPr>
                <a:spLocks noChangeShapeType="1"/>
              </p:cNvSpPr>
              <p:nvPr/>
            </p:nvSpPr>
            <p:spPr bwMode="auto">
              <a:xfrm flipV="1">
                <a:off x="1301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65" name="Group 43"/>
            <p:cNvGrpSpPr>
              <a:grpSpLocks/>
            </p:cNvGrpSpPr>
            <p:nvPr/>
          </p:nvGrpSpPr>
          <p:grpSpPr bwMode="auto">
            <a:xfrm>
              <a:off x="2304" y="832"/>
              <a:ext cx="330" cy="308"/>
              <a:chOff x="1014" y="912"/>
              <a:chExt cx="574" cy="596"/>
            </a:xfrm>
          </p:grpSpPr>
          <p:sp>
            <p:nvSpPr>
              <p:cNvPr id="6266" name="Freeform 44"/>
              <p:cNvSpPr>
                <a:spLocks/>
              </p:cNvSpPr>
              <p:nvPr/>
            </p:nvSpPr>
            <p:spPr bwMode="auto">
              <a:xfrm>
                <a:off x="1014" y="912"/>
                <a:ext cx="574" cy="596"/>
              </a:xfrm>
              <a:custGeom>
                <a:avLst/>
                <a:gdLst>
                  <a:gd name="T0" fmla="*/ 124 w 574"/>
                  <a:gd name="T1" fmla="*/ 391 h 596"/>
                  <a:gd name="T2" fmla="*/ 0 w 574"/>
                  <a:gd name="T3" fmla="*/ 391 h 596"/>
                  <a:gd name="T4" fmla="*/ 0 w 574"/>
                  <a:gd name="T5" fmla="*/ 596 h 596"/>
                  <a:gd name="T6" fmla="*/ 574 w 574"/>
                  <a:gd name="T7" fmla="*/ 596 h 596"/>
                  <a:gd name="T8" fmla="*/ 574 w 574"/>
                  <a:gd name="T9" fmla="*/ 391 h 596"/>
                  <a:gd name="T10" fmla="*/ 446 w 574"/>
                  <a:gd name="T11" fmla="*/ 391 h 596"/>
                  <a:gd name="T12" fmla="*/ 446 w 574"/>
                  <a:gd name="T13" fmla="*/ 364 h 596"/>
                  <a:gd name="T14" fmla="*/ 500 w 574"/>
                  <a:gd name="T15" fmla="*/ 364 h 596"/>
                  <a:gd name="T16" fmla="*/ 500 w 574"/>
                  <a:gd name="T17" fmla="*/ 0 h 596"/>
                  <a:gd name="T18" fmla="*/ 70 w 574"/>
                  <a:gd name="T19" fmla="*/ 0 h 596"/>
                  <a:gd name="T20" fmla="*/ 70 w 574"/>
                  <a:gd name="T21" fmla="*/ 364 h 596"/>
                  <a:gd name="T22" fmla="*/ 124 w 574"/>
                  <a:gd name="T23" fmla="*/ 364 h 596"/>
                  <a:gd name="T24" fmla="*/ 124 w 574"/>
                  <a:gd name="T25" fmla="*/ 391 h 59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74"/>
                  <a:gd name="T40" fmla="*/ 0 h 596"/>
                  <a:gd name="T41" fmla="*/ 574 w 574"/>
                  <a:gd name="T42" fmla="*/ 596 h 59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74" h="596">
                    <a:moveTo>
                      <a:pt x="124" y="391"/>
                    </a:moveTo>
                    <a:lnTo>
                      <a:pt x="0" y="391"/>
                    </a:lnTo>
                    <a:lnTo>
                      <a:pt x="0" y="596"/>
                    </a:lnTo>
                    <a:lnTo>
                      <a:pt x="574" y="596"/>
                    </a:lnTo>
                    <a:lnTo>
                      <a:pt x="574" y="391"/>
                    </a:lnTo>
                    <a:lnTo>
                      <a:pt x="446" y="391"/>
                    </a:lnTo>
                    <a:lnTo>
                      <a:pt x="446" y="364"/>
                    </a:lnTo>
                    <a:lnTo>
                      <a:pt x="500" y="364"/>
                    </a:lnTo>
                    <a:lnTo>
                      <a:pt x="500" y="0"/>
                    </a:lnTo>
                    <a:lnTo>
                      <a:pt x="70" y="0"/>
                    </a:lnTo>
                    <a:lnTo>
                      <a:pt x="70" y="364"/>
                    </a:lnTo>
                    <a:lnTo>
                      <a:pt x="124" y="364"/>
                    </a:lnTo>
                    <a:lnTo>
                      <a:pt x="124" y="391"/>
                    </a:lnTo>
                    <a:close/>
                  </a:path>
                </a:pathLst>
              </a:custGeom>
              <a:solidFill>
                <a:srgbClr val="FFFFFF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7" name="Line 45"/>
              <p:cNvSpPr>
                <a:spLocks noChangeShapeType="1"/>
              </p:cNvSpPr>
              <p:nvPr/>
            </p:nvSpPr>
            <p:spPr bwMode="auto">
              <a:xfrm>
                <a:off x="1138" y="1303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8" name="Line 46"/>
              <p:cNvSpPr>
                <a:spLocks noChangeShapeType="1"/>
              </p:cNvSpPr>
              <p:nvPr/>
            </p:nvSpPr>
            <p:spPr bwMode="auto">
              <a:xfrm>
                <a:off x="1138" y="1276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9" name="Freeform 47"/>
              <p:cNvSpPr>
                <a:spLocks noEditPoints="1"/>
              </p:cNvSpPr>
              <p:nvPr/>
            </p:nvSpPr>
            <p:spPr bwMode="auto">
              <a:xfrm>
                <a:off x="1310" y="1323"/>
                <a:ext cx="233" cy="168"/>
              </a:xfrm>
              <a:custGeom>
                <a:avLst/>
                <a:gdLst>
                  <a:gd name="T0" fmla="*/ 0 w 233"/>
                  <a:gd name="T1" fmla="*/ 168 h 168"/>
                  <a:gd name="T2" fmla="*/ 188 w 233"/>
                  <a:gd name="T3" fmla="*/ 168 h 168"/>
                  <a:gd name="T4" fmla="*/ 188 w 233"/>
                  <a:gd name="T5" fmla="*/ 0 h 168"/>
                  <a:gd name="T6" fmla="*/ 0 w 233"/>
                  <a:gd name="T7" fmla="*/ 0 h 168"/>
                  <a:gd name="T8" fmla="*/ 0 w 233"/>
                  <a:gd name="T9" fmla="*/ 168 h 168"/>
                  <a:gd name="T10" fmla="*/ 204 w 233"/>
                  <a:gd name="T11" fmla="*/ 26 h 168"/>
                  <a:gd name="T12" fmla="*/ 233 w 233"/>
                  <a:gd name="T13" fmla="*/ 26 h 168"/>
                  <a:gd name="T14" fmla="*/ 233 w 233"/>
                  <a:gd name="T15" fmla="*/ 0 h 168"/>
                  <a:gd name="T16" fmla="*/ 204 w 233"/>
                  <a:gd name="T17" fmla="*/ 0 h 168"/>
                  <a:gd name="T18" fmla="*/ 204 w 233"/>
                  <a:gd name="T19" fmla="*/ 26 h 16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3"/>
                  <a:gd name="T31" fmla="*/ 0 h 168"/>
                  <a:gd name="T32" fmla="*/ 233 w 233"/>
                  <a:gd name="T33" fmla="*/ 168 h 16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3" h="168">
                    <a:moveTo>
                      <a:pt x="0" y="168"/>
                    </a:moveTo>
                    <a:lnTo>
                      <a:pt x="188" y="168"/>
                    </a:lnTo>
                    <a:lnTo>
                      <a:pt x="188" y="0"/>
                    </a:lnTo>
                    <a:lnTo>
                      <a:pt x="0" y="0"/>
                    </a:lnTo>
                    <a:lnTo>
                      <a:pt x="0" y="168"/>
                    </a:lnTo>
                    <a:close/>
                    <a:moveTo>
                      <a:pt x="204" y="26"/>
                    </a:moveTo>
                    <a:lnTo>
                      <a:pt x="233" y="26"/>
                    </a:lnTo>
                    <a:lnTo>
                      <a:pt x="233" y="0"/>
                    </a:lnTo>
                    <a:lnTo>
                      <a:pt x="204" y="0"/>
                    </a:lnTo>
                    <a:lnTo>
                      <a:pt x="204" y="26"/>
                    </a:lnTo>
                    <a:close/>
                  </a:path>
                </a:pathLst>
              </a:custGeom>
              <a:solidFill>
                <a:srgbClr val="FFFFFF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0" name="Line 48"/>
              <p:cNvSpPr>
                <a:spLocks noChangeShapeType="1"/>
              </p:cNvSpPr>
              <p:nvPr/>
            </p:nvSpPr>
            <p:spPr bwMode="auto">
              <a:xfrm>
                <a:off x="1310" y="1379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1" name="Line 49"/>
              <p:cNvSpPr>
                <a:spLocks noChangeShapeType="1"/>
              </p:cNvSpPr>
              <p:nvPr/>
            </p:nvSpPr>
            <p:spPr bwMode="auto">
              <a:xfrm>
                <a:off x="1310" y="1435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2" name="Line 50"/>
              <p:cNvSpPr>
                <a:spLocks noChangeShapeType="1"/>
              </p:cNvSpPr>
              <p:nvPr/>
            </p:nvSpPr>
            <p:spPr bwMode="auto">
              <a:xfrm>
                <a:off x="1317" y="1405"/>
                <a:ext cx="17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3" name="Rectangle 51"/>
              <p:cNvSpPr>
                <a:spLocks noChangeArrowheads="1"/>
              </p:cNvSpPr>
              <p:nvPr/>
            </p:nvSpPr>
            <p:spPr bwMode="auto">
              <a:xfrm>
                <a:off x="1416" y="1389"/>
                <a:ext cx="54" cy="3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4" name="Freeform 52"/>
              <p:cNvSpPr>
                <a:spLocks noEditPoints="1"/>
              </p:cNvSpPr>
              <p:nvPr/>
            </p:nvSpPr>
            <p:spPr bwMode="auto">
              <a:xfrm>
                <a:off x="1030" y="955"/>
                <a:ext cx="538" cy="401"/>
              </a:xfrm>
              <a:custGeom>
                <a:avLst/>
                <a:gdLst>
                  <a:gd name="T0" fmla="*/ 452 w 538"/>
                  <a:gd name="T1" fmla="*/ 285 h 401"/>
                  <a:gd name="T2" fmla="*/ 472 w 538"/>
                  <a:gd name="T3" fmla="*/ 285 h 401"/>
                  <a:gd name="T4" fmla="*/ 472 w 538"/>
                  <a:gd name="T5" fmla="*/ 278 h 401"/>
                  <a:gd name="T6" fmla="*/ 452 w 538"/>
                  <a:gd name="T7" fmla="*/ 278 h 401"/>
                  <a:gd name="T8" fmla="*/ 452 w 538"/>
                  <a:gd name="T9" fmla="*/ 285 h 401"/>
                  <a:gd name="T10" fmla="*/ 121 w 538"/>
                  <a:gd name="T11" fmla="*/ 239 h 401"/>
                  <a:gd name="T12" fmla="*/ 121 w 538"/>
                  <a:gd name="T13" fmla="*/ 27 h 401"/>
                  <a:gd name="T14" fmla="*/ 417 w 538"/>
                  <a:gd name="T15" fmla="*/ 27 h 401"/>
                  <a:gd name="T16" fmla="*/ 417 w 538"/>
                  <a:gd name="T17" fmla="*/ 239 h 401"/>
                  <a:gd name="T18" fmla="*/ 121 w 538"/>
                  <a:gd name="T19" fmla="*/ 239 h 401"/>
                  <a:gd name="T20" fmla="*/ 108 w 538"/>
                  <a:gd name="T21" fmla="*/ 252 h 401"/>
                  <a:gd name="T22" fmla="*/ 430 w 538"/>
                  <a:gd name="T23" fmla="*/ 252 h 401"/>
                  <a:gd name="T24" fmla="*/ 430 w 538"/>
                  <a:gd name="T25" fmla="*/ 14 h 401"/>
                  <a:gd name="T26" fmla="*/ 446 w 538"/>
                  <a:gd name="T27" fmla="*/ 14 h 401"/>
                  <a:gd name="T28" fmla="*/ 446 w 538"/>
                  <a:gd name="T29" fmla="*/ 0 h 401"/>
                  <a:gd name="T30" fmla="*/ 96 w 538"/>
                  <a:gd name="T31" fmla="*/ 0 h 401"/>
                  <a:gd name="T32" fmla="*/ 96 w 538"/>
                  <a:gd name="T33" fmla="*/ 265 h 401"/>
                  <a:gd name="T34" fmla="*/ 108 w 538"/>
                  <a:gd name="T35" fmla="*/ 265 h 401"/>
                  <a:gd name="T36" fmla="*/ 108 w 538"/>
                  <a:gd name="T37" fmla="*/ 252 h 401"/>
                  <a:gd name="T38" fmla="*/ 0 w 538"/>
                  <a:gd name="T39" fmla="*/ 388 h 401"/>
                  <a:gd name="T40" fmla="*/ 54 w 538"/>
                  <a:gd name="T41" fmla="*/ 388 h 401"/>
                  <a:gd name="T42" fmla="*/ 54 w 538"/>
                  <a:gd name="T43" fmla="*/ 368 h 401"/>
                  <a:gd name="T44" fmla="*/ 0 w 538"/>
                  <a:gd name="T45" fmla="*/ 368 h 401"/>
                  <a:gd name="T46" fmla="*/ 0 w 538"/>
                  <a:gd name="T47" fmla="*/ 388 h 401"/>
                  <a:gd name="T48" fmla="*/ 316 w 538"/>
                  <a:gd name="T49" fmla="*/ 401 h 401"/>
                  <a:gd name="T50" fmla="*/ 430 w 538"/>
                  <a:gd name="T51" fmla="*/ 401 h 401"/>
                  <a:gd name="T52" fmla="*/ 430 w 538"/>
                  <a:gd name="T53" fmla="*/ 391 h 401"/>
                  <a:gd name="T54" fmla="*/ 316 w 538"/>
                  <a:gd name="T55" fmla="*/ 391 h 401"/>
                  <a:gd name="T56" fmla="*/ 316 w 538"/>
                  <a:gd name="T57" fmla="*/ 401 h 401"/>
                  <a:gd name="T58" fmla="*/ 523 w 538"/>
                  <a:gd name="T59" fmla="*/ 378 h 401"/>
                  <a:gd name="T60" fmla="*/ 538 w 538"/>
                  <a:gd name="T61" fmla="*/ 378 h 401"/>
                  <a:gd name="T62" fmla="*/ 538 w 538"/>
                  <a:gd name="T63" fmla="*/ 368 h 401"/>
                  <a:gd name="T64" fmla="*/ 523 w 538"/>
                  <a:gd name="T65" fmla="*/ 368 h 401"/>
                  <a:gd name="T66" fmla="*/ 523 w 538"/>
                  <a:gd name="T67" fmla="*/ 378 h 401"/>
                  <a:gd name="T68" fmla="*/ 523 w 538"/>
                  <a:gd name="T69" fmla="*/ 394 h 401"/>
                  <a:gd name="T70" fmla="*/ 538 w 538"/>
                  <a:gd name="T71" fmla="*/ 394 h 401"/>
                  <a:gd name="T72" fmla="*/ 538 w 538"/>
                  <a:gd name="T73" fmla="*/ 388 h 401"/>
                  <a:gd name="T74" fmla="*/ 523 w 538"/>
                  <a:gd name="T75" fmla="*/ 388 h 401"/>
                  <a:gd name="T76" fmla="*/ 523 w 538"/>
                  <a:gd name="T77" fmla="*/ 394 h 4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38"/>
                  <a:gd name="T118" fmla="*/ 0 h 401"/>
                  <a:gd name="T119" fmla="*/ 538 w 538"/>
                  <a:gd name="T120" fmla="*/ 401 h 4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38" h="401">
                    <a:moveTo>
                      <a:pt x="452" y="285"/>
                    </a:moveTo>
                    <a:lnTo>
                      <a:pt x="472" y="285"/>
                    </a:lnTo>
                    <a:lnTo>
                      <a:pt x="472" y="278"/>
                    </a:lnTo>
                    <a:lnTo>
                      <a:pt x="452" y="278"/>
                    </a:lnTo>
                    <a:lnTo>
                      <a:pt x="452" y="285"/>
                    </a:lnTo>
                    <a:close/>
                    <a:moveTo>
                      <a:pt x="121" y="239"/>
                    </a:moveTo>
                    <a:lnTo>
                      <a:pt x="121" y="27"/>
                    </a:lnTo>
                    <a:lnTo>
                      <a:pt x="417" y="27"/>
                    </a:lnTo>
                    <a:lnTo>
                      <a:pt x="417" y="239"/>
                    </a:lnTo>
                    <a:lnTo>
                      <a:pt x="121" y="239"/>
                    </a:lnTo>
                    <a:close/>
                    <a:moveTo>
                      <a:pt x="108" y="252"/>
                    </a:moveTo>
                    <a:lnTo>
                      <a:pt x="430" y="252"/>
                    </a:lnTo>
                    <a:lnTo>
                      <a:pt x="430" y="14"/>
                    </a:lnTo>
                    <a:lnTo>
                      <a:pt x="446" y="14"/>
                    </a:lnTo>
                    <a:lnTo>
                      <a:pt x="446" y="0"/>
                    </a:lnTo>
                    <a:lnTo>
                      <a:pt x="96" y="0"/>
                    </a:lnTo>
                    <a:lnTo>
                      <a:pt x="96" y="265"/>
                    </a:lnTo>
                    <a:lnTo>
                      <a:pt x="108" y="265"/>
                    </a:lnTo>
                    <a:lnTo>
                      <a:pt x="108" y="252"/>
                    </a:lnTo>
                    <a:close/>
                    <a:moveTo>
                      <a:pt x="0" y="388"/>
                    </a:moveTo>
                    <a:lnTo>
                      <a:pt x="54" y="388"/>
                    </a:lnTo>
                    <a:lnTo>
                      <a:pt x="54" y="368"/>
                    </a:lnTo>
                    <a:lnTo>
                      <a:pt x="0" y="368"/>
                    </a:lnTo>
                    <a:lnTo>
                      <a:pt x="0" y="388"/>
                    </a:lnTo>
                    <a:close/>
                    <a:moveTo>
                      <a:pt x="316" y="401"/>
                    </a:moveTo>
                    <a:lnTo>
                      <a:pt x="430" y="401"/>
                    </a:lnTo>
                    <a:lnTo>
                      <a:pt x="430" y="391"/>
                    </a:lnTo>
                    <a:lnTo>
                      <a:pt x="316" y="391"/>
                    </a:lnTo>
                    <a:lnTo>
                      <a:pt x="316" y="401"/>
                    </a:lnTo>
                    <a:close/>
                    <a:moveTo>
                      <a:pt x="523" y="378"/>
                    </a:moveTo>
                    <a:lnTo>
                      <a:pt x="538" y="378"/>
                    </a:lnTo>
                    <a:lnTo>
                      <a:pt x="538" y="368"/>
                    </a:lnTo>
                    <a:lnTo>
                      <a:pt x="523" y="368"/>
                    </a:lnTo>
                    <a:lnTo>
                      <a:pt x="523" y="378"/>
                    </a:lnTo>
                    <a:close/>
                    <a:moveTo>
                      <a:pt x="523" y="394"/>
                    </a:moveTo>
                    <a:lnTo>
                      <a:pt x="538" y="394"/>
                    </a:lnTo>
                    <a:lnTo>
                      <a:pt x="538" y="388"/>
                    </a:lnTo>
                    <a:lnTo>
                      <a:pt x="523" y="388"/>
                    </a:lnTo>
                    <a:lnTo>
                      <a:pt x="523" y="394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5" name="Line 53"/>
              <p:cNvSpPr>
                <a:spLocks noChangeShapeType="1"/>
              </p:cNvSpPr>
              <p:nvPr/>
            </p:nvSpPr>
            <p:spPr bwMode="auto">
              <a:xfrm>
                <a:off x="1084" y="1257"/>
                <a:ext cx="430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6" name="Line 54"/>
              <p:cNvSpPr>
                <a:spLocks noChangeShapeType="1"/>
              </p:cNvSpPr>
              <p:nvPr/>
            </p:nvSpPr>
            <p:spPr bwMode="auto">
              <a:xfrm flipV="1">
                <a:off x="1193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7" name="Line 55"/>
              <p:cNvSpPr>
                <a:spLocks noChangeShapeType="1"/>
              </p:cNvSpPr>
              <p:nvPr/>
            </p:nvSpPr>
            <p:spPr bwMode="auto">
              <a:xfrm flipV="1">
                <a:off x="1301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166" name="AutoShape 56"/>
            <p:cNvCxnSpPr>
              <a:cxnSpLocks noChangeShapeType="1"/>
              <a:stCxn id="6278" idx="4"/>
              <a:endCxn id="6152" idx="1"/>
            </p:cNvCxnSpPr>
            <p:nvPr/>
          </p:nvCxnSpPr>
          <p:spPr bwMode="auto">
            <a:xfrm>
              <a:off x="671" y="1226"/>
              <a:ext cx="187" cy="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7" name="AutoShape 57"/>
            <p:cNvCxnSpPr>
              <a:cxnSpLocks noChangeShapeType="1"/>
              <a:stCxn id="6155" idx="3"/>
              <a:endCxn id="6274" idx="22"/>
            </p:cNvCxnSpPr>
            <p:nvPr/>
          </p:nvCxnSpPr>
          <p:spPr bwMode="auto">
            <a:xfrm flipV="1">
              <a:off x="2192" y="1044"/>
              <a:ext cx="121" cy="2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168" name="Group 58"/>
            <p:cNvGrpSpPr>
              <a:grpSpLocks/>
            </p:cNvGrpSpPr>
            <p:nvPr/>
          </p:nvGrpSpPr>
          <p:grpSpPr bwMode="auto">
            <a:xfrm>
              <a:off x="3475" y="1216"/>
              <a:ext cx="1373" cy="1152"/>
              <a:chOff x="832" y="1344"/>
              <a:chExt cx="1136" cy="1024"/>
            </a:xfrm>
          </p:grpSpPr>
          <p:sp>
            <p:nvSpPr>
              <p:cNvPr id="6257" name="Oval 59"/>
              <p:cNvSpPr>
                <a:spLocks noChangeArrowheads="1"/>
              </p:cNvSpPr>
              <p:nvPr/>
            </p:nvSpPr>
            <p:spPr bwMode="auto">
              <a:xfrm>
                <a:off x="1220" y="1344"/>
                <a:ext cx="495" cy="424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DDDD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8" name="Oval 60"/>
              <p:cNvSpPr>
                <a:spLocks noChangeArrowheads="1"/>
              </p:cNvSpPr>
              <p:nvPr/>
            </p:nvSpPr>
            <p:spPr bwMode="auto">
              <a:xfrm>
                <a:off x="948" y="1455"/>
                <a:ext cx="379" cy="424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DDDD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9" name="Oval 61"/>
              <p:cNvSpPr>
                <a:spLocks noChangeArrowheads="1"/>
              </p:cNvSpPr>
              <p:nvPr/>
            </p:nvSpPr>
            <p:spPr bwMode="auto">
              <a:xfrm>
                <a:off x="832" y="1710"/>
                <a:ext cx="256" cy="306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DDDD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" name="Oval 62"/>
              <p:cNvSpPr>
                <a:spLocks noChangeArrowheads="1"/>
              </p:cNvSpPr>
              <p:nvPr/>
            </p:nvSpPr>
            <p:spPr bwMode="auto">
              <a:xfrm>
                <a:off x="909" y="1862"/>
                <a:ext cx="435" cy="44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DDDD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" name="Oval 63"/>
              <p:cNvSpPr>
                <a:spLocks noChangeArrowheads="1"/>
              </p:cNvSpPr>
              <p:nvPr/>
            </p:nvSpPr>
            <p:spPr bwMode="auto">
              <a:xfrm>
                <a:off x="1086" y="1924"/>
                <a:ext cx="671" cy="444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DDDD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2" name="Oval 64"/>
              <p:cNvSpPr>
                <a:spLocks noChangeArrowheads="1"/>
              </p:cNvSpPr>
              <p:nvPr/>
            </p:nvSpPr>
            <p:spPr bwMode="auto">
              <a:xfrm>
                <a:off x="1605" y="1488"/>
                <a:ext cx="311" cy="31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DDDD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3" name="Oval 65"/>
              <p:cNvSpPr>
                <a:spLocks noChangeArrowheads="1"/>
              </p:cNvSpPr>
              <p:nvPr/>
            </p:nvSpPr>
            <p:spPr bwMode="auto">
              <a:xfrm>
                <a:off x="1602" y="1681"/>
                <a:ext cx="366" cy="333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DDDD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4" name="Oval 66"/>
              <p:cNvSpPr>
                <a:spLocks noChangeArrowheads="1"/>
              </p:cNvSpPr>
              <p:nvPr/>
            </p:nvSpPr>
            <p:spPr bwMode="auto">
              <a:xfrm>
                <a:off x="1569" y="1751"/>
                <a:ext cx="364" cy="547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DDDD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5" name="Oval 67"/>
              <p:cNvSpPr>
                <a:spLocks noChangeArrowheads="1"/>
              </p:cNvSpPr>
              <p:nvPr/>
            </p:nvSpPr>
            <p:spPr bwMode="auto">
              <a:xfrm>
                <a:off x="912" y="1434"/>
                <a:ext cx="1008" cy="918"/>
              </a:xfrm>
              <a:prstGeom prst="ellipse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9" name="Rectangle 68"/>
            <p:cNvSpPr>
              <a:spLocks noChangeArrowheads="1"/>
            </p:cNvSpPr>
            <p:nvPr/>
          </p:nvSpPr>
          <p:spPr bwMode="auto">
            <a:xfrm>
              <a:off x="3840" y="1428"/>
              <a:ext cx="116" cy="108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70" name="Rectangle 69"/>
            <p:cNvSpPr>
              <a:spLocks noChangeArrowheads="1"/>
            </p:cNvSpPr>
            <p:nvPr/>
          </p:nvSpPr>
          <p:spPr bwMode="auto">
            <a:xfrm>
              <a:off x="3456" y="1756"/>
              <a:ext cx="116" cy="108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71" name="Rectangle 70"/>
            <p:cNvSpPr>
              <a:spLocks noChangeArrowheads="1"/>
            </p:cNvSpPr>
            <p:nvPr/>
          </p:nvSpPr>
          <p:spPr bwMode="auto">
            <a:xfrm>
              <a:off x="4108" y="2188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72" name="Rectangle 71"/>
            <p:cNvSpPr>
              <a:spLocks noChangeArrowheads="1"/>
            </p:cNvSpPr>
            <p:nvPr/>
          </p:nvSpPr>
          <p:spPr bwMode="auto">
            <a:xfrm>
              <a:off x="4442" y="2188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73" name="Rectangle 72"/>
            <p:cNvSpPr>
              <a:spLocks noChangeArrowheads="1"/>
            </p:cNvSpPr>
            <p:nvPr/>
          </p:nvSpPr>
          <p:spPr bwMode="auto">
            <a:xfrm>
              <a:off x="4674" y="1594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74" name="Rectangle 73"/>
            <p:cNvSpPr>
              <a:spLocks noChangeArrowheads="1"/>
            </p:cNvSpPr>
            <p:nvPr/>
          </p:nvSpPr>
          <p:spPr bwMode="auto">
            <a:xfrm>
              <a:off x="4252" y="1380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cxnSp>
          <p:nvCxnSpPr>
            <p:cNvPr id="6175" name="AutoShape 74"/>
            <p:cNvCxnSpPr>
              <a:cxnSpLocks noChangeShapeType="1"/>
              <a:stCxn id="6170" idx="3"/>
              <a:endCxn id="6169" idx="1"/>
            </p:cNvCxnSpPr>
            <p:nvPr/>
          </p:nvCxnSpPr>
          <p:spPr bwMode="auto">
            <a:xfrm flipV="1">
              <a:off x="3572" y="1482"/>
              <a:ext cx="268" cy="32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6" name="AutoShape 75"/>
            <p:cNvCxnSpPr>
              <a:cxnSpLocks noChangeShapeType="1"/>
              <a:stCxn id="6169" idx="3"/>
              <a:endCxn id="6174" idx="1"/>
            </p:cNvCxnSpPr>
            <p:nvPr/>
          </p:nvCxnSpPr>
          <p:spPr bwMode="auto">
            <a:xfrm flipV="1">
              <a:off x="3956" y="1434"/>
              <a:ext cx="296" cy="4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7" name="AutoShape 76"/>
            <p:cNvCxnSpPr>
              <a:cxnSpLocks noChangeShapeType="1"/>
              <a:stCxn id="6174" idx="3"/>
              <a:endCxn id="6173" idx="1"/>
            </p:cNvCxnSpPr>
            <p:nvPr/>
          </p:nvCxnSpPr>
          <p:spPr bwMode="auto">
            <a:xfrm>
              <a:off x="4368" y="1434"/>
              <a:ext cx="306" cy="21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8" name="AutoShape 77"/>
            <p:cNvCxnSpPr>
              <a:cxnSpLocks noChangeShapeType="1"/>
              <a:stCxn id="6171" idx="0"/>
              <a:endCxn id="6174" idx="2"/>
            </p:cNvCxnSpPr>
            <p:nvPr/>
          </p:nvCxnSpPr>
          <p:spPr bwMode="auto">
            <a:xfrm flipV="1">
              <a:off x="4166" y="1488"/>
              <a:ext cx="144" cy="7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9" name="AutoShape 78"/>
            <p:cNvCxnSpPr>
              <a:cxnSpLocks noChangeShapeType="1"/>
              <a:stCxn id="6172" idx="0"/>
              <a:endCxn id="6173" idx="2"/>
            </p:cNvCxnSpPr>
            <p:nvPr/>
          </p:nvCxnSpPr>
          <p:spPr bwMode="auto">
            <a:xfrm flipV="1">
              <a:off x="4500" y="1702"/>
              <a:ext cx="232" cy="48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0" name="AutoShape 79"/>
            <p:cNvCxnSpPr>
              <a:cxnSpLocks noChangeShapeType="1"/>
              <a:stCxn id="6171" idx="3"/>
              <a:endCxn id="6172" idx="1"/>
            </p:cNvCxnSpPr>
            <p:nvPr/>
          </p:nvCxnSpPr>
          <p:spPr bwMode="auto">
            <a:xfrm>
              <a:off x="4224" y="2242"/>
              <a:ext cx="21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181" name="Group 80"/>
            <p:cNvGrpSpPr>
              <a:grpSpLocks/>
            </p:cNvGrpSpPr>
            <p:nvPr/>
          </p:nvGrpSpPr>
          <p:grpSpPr bwMode="auto">
            <a:xfrm>
              <a:off x="3792" y="2368"/>
              <a:ext cx="330" cy="308"/>
              <a:chOff x="1014" y="912"/>
              <a:chExt cx="574" cy="596"/>
            </a:xfrm>
          </p:grpSpPr>
          <p:sp>
            <p:nvSpPr>
              <p:cNvPr id="6245" name="Freeform 81"/>
              <p:cNvSpPr>
                <a:spLocks/>
              </p:cNvSpPr>
              <p:nvPr/>
            </p:nvSpPr>
            <p:spPr bwMode="auto">
              <a:xfrm>
                <a:off x="1014" y="912"/>
                <a:ext cx="574" cy="596"/>
              </a:xfrm>
              <a:custGeom>
                <a:avLst/>
                <a:gdLst>
                  <a:gd name="T0" fmla="*/ 124 w 574"/>
                  <a:gd name="T1" fmla="*/ 391 h 596"/>
                  <a:gd name="T2" fmla="*/ 0 w 574"/>
                  <a:gd name="T3" fmla="*/ 391 h 596"/>
                  <a:gd name="T4" fmla="*/ 0 w 574"/>
                  <a:gd name="T5" fmla="*/ 596 h 596"/>
                  <a:gd name="T6" fmla="*/ 574 w 574"/>
                  <a:gd name="T7" fmla="*/ 596 h 596"/>
                  <a:gd name="T8" fmla="*/ 574 w 574"/>
                  <a:gd name="T9" fmla="*/ 391 h 596"/>
                  <a:gd name="T10" fmla="*/ 446 w 574"/>
                  <a:gd name="T11" fmla="*/ 391 h 596"/>
                  <a:gd name="T12" fmla="*/ 446 w 574"/>
                  <a:gd name="T13" fmla="*/ 364 h 596"/>
                  <a:gd name="T14" fmla="*/ 500 w 574"/>
                  <a:gd name="T15" fmla="*/ 364 h 596"/>
                  <a:gd name="T16" fmla="*/ 500 w 574"/>
                  <a:gd name="T17" fmla="*/ 0 h 596"/>
                  <a:gd name="T18" fmla="*/ 70 w 574"/>
                  <a:gd name="T19" fmla="*/ 0 h 596"/>
                  <a:gd name="T20" fmla="*/ 70 w 574"/>
                  <a:gd name="T21" fmla="*/ 364 h 596"/>
                  <a:gd name="T22" fmla="*/ 124 w 574"/>
                  <a:gd name="T23" fmla="*/ 364 h 596"/>
                  <a:gd name="T24" fmla="*/ 124 w 574"/>
                  <a:gd name="T25" fmla="*/ 391 h 59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74"/>
                  <a:gd name="T40" fmla="*/ 0 h 596"/>
                  <a:gd name="T41" fmla="*/ 574 w 574"/>
                  <a:gd name="T42" fmla="*/ 596 h 59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74" h="596">
                    <a:moveTo>
                      <a:pt x="124" y="391"/>
                    </a:moveTo>
                    <a:lnTo>
                      <a:pt x="0" y="391"/>
                    </a:lnTo>
                    <a:lnTo>
                      <a:pt x="0" y="596"/>
                    </a:lnTo>
                    <a:lnTo>
                      <a:pt x="574" y="596"/>
                    </a:lnTo>
                    <a:lnTo>
                      <a:pt x="574" y="391"/>
                    </a:lnTo>
                    <a:lnTo>
                      <a:pt x="446" y="391"/>
                    </a:lnTo>
                    <a:lnTo>
                      <a:pt x="446" y="364"/>
                    </a:lnTo>
                    <a:lnTo>
                      <a:pt x="500" y="364"/>
                    </a:lnTo>
                    <a:lnTo>
                      <a:pt x="500" y="0"/>
                    </a:lnTo>
                    <a:lnTo>
                      <a:pt x="70" y="0"/>
                    </a:lnTo>
                    <a:lnTo>
                      <a:pt x="70" y="364"/>
                    </a:lnTo>
                    <a:lnTo>
                      <a:pt x="124" y="364"/>
                    </a:lnTo>
                    <a:lnTo>
                      <a:pt x="124" y="391"/>
                    </a:lnTo>
                    <a:close/>
                  </a:path>
                </a:pathLst>
              </a:custGeom>
              <a:solidFill>
                <a:srgbClr val="FFFFFF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" name="Line 82"/>
              <p:cNvSpPr>
                <a:spLocks noChangeShapeType="1"/>
              </p:cNvSpPr>
              <p:nvPr/>
            </p:nvSpPr>
            <p:spPr bwMode="auto">
              <a:xfrm>
                <a:off x="1138" y="1303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" name="Line 83"/>
              <p:cNvSpPr>
                <a:spLocks noChangeShapeType="1"/>
              </p:cNvSpPr>
              <p:nvPr/>
            </p:nvSpPr>
            <p:spPr bwMode="auto">
              <a:xfrm>
                <a:off x="1138" y="1276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" name="Freeform 84"/>
              <p:cNvSpPr>
                <a:spLocks noEditPoints="1"/>
              </p:cNvSpPr>
              <p:nvPr/>
            </p:nvSpPr>
            <p:spPr bwMode="auto">
              <a:xfrm>
                <a:off x="1310" y="1323"/>
                <a:ext cx="233" cy="168"/>
              </a:xfrm>
              <a:custGeom>
                <a:avLst/>
                <a:gdLst>
                  <a:gd name="T0" fmla="*/ 0 w 233"/>
                  <a:gd name="T1" fmla="*/ 168 h 168"/>
                  <a:gd name="T2" fmla="*/ 188 w 233"/>
                  <a:gd name="T3" fmla="*/ 168 h 168"/>
                  <a:gd name="T4" fmla="*/ 188 w 233"/>
                  <a:gd name="T5" fmla="*/ 0 h 168"/>
                  <a:gd name="T6" fmla="*/ 0 w 233"/>
                  <a:gd name="T7" fmla="*/ 0 h 168"/>
                  <a:gd name="T8" fmla="*/ 0 w 233"/>
                  <a:gd name="T9" fmla="*/ 168 h 168"/>
                  <a:gd name="T10" fmla="*/ 204 w 233"/>
                  <a:gd name="T11" fmla="*/ 26 h 168"/>
                  <a:gd name="T12" fmla="*/ 233 w 233"/>
                  <a:gd name="T13" fmla="*/ 26 h 168"/>
                  <a:gd name="T14" fmla="*/ 233 w 233"/>
                  <a:gd name="T15" fmla="*/ 0 h 168"/>
                  <a:gd name="T16" fmla="*/ 204 w 233"/>
                  <a:gd name="T17" fmla="*/ 0 h 168"/>
                  <a:gd name="T18" fmla="*/ 204 w 233"/>
                  <a:gd name="T19" fmla="*/ 26 h 16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3"/>
                  <a:gd name="T31" fmla="*/ 0 h 168"/>
                  <a:gd name="T32" fmla="*/ 233 w 233"/>
                  <a:gd name="T33" fmla="*/ 168 h 16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3" h="168">
                    <a:moveTo>
                      <a:pt x="0" y="168"/>
                    </a:moveTo>
                    <a:lnTo>
                      <a:pt x="188" y="168"/>
                    </a:lnTo>
                    <a:lnTo>
                      <a:pt x="188" y="0"/>
                    </a:lnTo>
                    <a:lnTo>
                      <a:pt x="0" y="0"/>
                    </a:lnTo>
                    <a:lnTo>
                      <a:pt x="0" y="168"/>
                    </a:lnTo>
                    <a:close/>
                    <a:moveTo>
                      <a:pt x="204" y="26"/>
                    </a:moveTo>
                    <a:lnTo>
                      <a:pt x="233" y="26"/>
                    </a:lnTo>
                    <a:lnTo>
                      <a:pt x="233" y="0"/>
                    </a:lnTo>
                    <a:lnTo>
                      <a:pt x="204" y="0"/>
                    </a:lnTo>
                    <a:lnTo>
                      <a:pt x="204" y="26"/>
                    </a:lnTo>
                    <a:close/>
                  </a:path>
                </a:pathLst>
              </a:custGeom>
              <a:solidFill>
                <a:srgbClr val="FFFFFF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" name="Line 85"/>
              <p:cNvSpPr>
                <a:spLocks noChangeShapeType="1"/>
              </p:cNvSpPr>
              <p:nvPr/>
            </p:nvSpPr>
            <p:spPr bwMode="auto">
              <a:xfrm>
                <a:off x="1310" y="1379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" name="Line 86"/>
              <p:cNvSpPr>
                <a:spLocks noChangeShapeType="1"/>
              </p:cNvSpPr>
              <p:nvPr/>
            </p:nvSpPr>
            <p:spPr bwMode="auto">
              <a:xfrm>
                <a:off x="1310" y="1435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1" name="Line 87"/>
              <p:cNvSpPr>
                <a:spLocks noChangeShapeType="1"/>
              </p:cNvSpPr>
              <p:nvPr/>
            </p:nvSpPr>
            <p:spPr bwMode="auto">
              <a:xfrm>
                <a:off x="1317" y="1405"/>
                <a:ext cx="17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" name="Rectangle 88"/>
              <p:cNvSpPr>
                <a:spLocks noChangeArrowheads="1"/>
              </p:cNvSpPr>
              <p:nvPr/>
            </p:nvSpPr>
            <p:spPr bwMode="auto">
              <a:xfrm>
                <a:off x="1416" y="1389"/>
                <a:ext cx="54" cy="3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3" name="Freeform 89"/>
              <p:cNvSpPr>
                <a:spLocks noEditPoints="1"/>
              </p:cNvSpPr>
              <p:nvPr/>
            </p:nvSpPr>
            <p:spPr bwMode="auto">
              <a:xfrm>
                <a:off x="1030" y="955"/>
                <a:ext cx="538" cy="401"/>
              </a:xfrm>
              <a:custGeom>
                <a:avLst/>
                <a:gdLst>
                  <a:gd name="T0" fmla="*/ 452 w 538"/>
                  <a:gd name="T1" fmla="*/ 285 h 401"/>
                  <a:gd name="T2" fmla="*/ 472 w 538"/>
                  <a:gd name="T3" fmla="*/ 285 h 401"/>
                  <a:gd name="T4" fmla="*/ 472 w 538"/>
                  <a:gd name="T5" fmla="*/ 278 h 401"/>
                  <a:gd name="T6" fmla="*/ 452 w 538"/>
                  <a:gd name="T7" fmla="*/ 278 h 401"/>
                  <a:gd name="T8" fmla="*/ 452 w 538"/>
                  <a:gd name="T9" fmla="*/ 285 h 401"/>
                  <a:gd name="T10" fmla="*/ 121 w 538"/>
                  <a:gd name="T11" fmla="*/ 239 h 401"/>
                  <a:gd name="T12" fmla="*/ 121 w 538"/>
                  <a:gd name="T13" fmla="*/ 27 h 401"/>
                  <a:gd name="T14" fmla="*/ 417 w 538"/>
                  <a:gd name="T15" fmla="*/ 27 h 401"/>
                  <a:gd name="T16" fmla="*/ 417 w 538"/>
                  <a:gd name="T17" fmla="*/ 239 h 401"/>
                  <a:gd name="T18" fmla="*/ 121 w 538"/>
                  <a:gd name="T19" fmla="*/ 239 h 401"/>
                  <a:gd name="T20" fmla="*/ 108 w 538"/>
                  <a:gd name="T21" fmla="*/ 252 h 401"/>
                  <a:gd name="T22" fmla="*/ 430 w 538"/>
                  <a:gd name="T23" fmla="*/ 252 h 401"/>
                  <a:gd name="T24" fmla="*/ 430 w 538"/>
                  <a:gd name="T25" fmla="*/ 14 h 401"/>
                  <a:gd name="T26" fmla="*/ 446 w 538"/>
                  <a:gd name="T27" fmla="*/ 14 h 401"/>
                  <a:gd name="T28" fmla="*/ 446 w 538"/>
                  <a:gd name="T29" fmla="*/ 0 h 401"/>
                  <a:gd name="T30" fmla="*/ 96 w 538"/>
                  <a:gd name="T31" fmla="*/ 0 h 401"/>
                  <a:gd name="T32" fmla="*/ 96 w 538"/>
                  <a:gd name="T33" fmla="*/ 265 h 401"/>
                  <a:gd name="T34" fmla="*/ 108 w 538"/>
                  <a:gd name="T35" fmla="*/ 265 h 401"/>
                  <a:gd name="T36" fmla="*/ 108 w 538"/>
                  <a:gd name="T37" fmla="*/ 252 h 401"/>
                  <a:gd name="T38" fmla="*/ 0 w 538"/>
                  <a:gd name="T39" fmla="*/ 388 h 401"/>
                  <a:gd name="T40" fmla="*/ 54 w 538"/>
                  <a:gd name="T41" fmla="*/ 388 h 401"/>
                  <a:gd name="T42" fmla="*/ 54 w 538"/>
                  <a:gd name="T43" fmla="*/ 368 h 401"/>
                  <a:gd name="T44" fmla="*/ 0 w 538"/>
                  <a:gd name="T45" fmla="*/ 368 h 401"/>
                  <a:gd name="T46" fmla="*/ 0 w 538"/>
                  <a:gd name="T47" fmla="*/ 388 h 401"/>
                  <a:gd name="T48" fmla="*/ 316 w 538"/>
                  <a:gd name="T49" fmla="*/ 401 h 401"/>
                  <a:gd name="T50" fmla="*/ 430 w 538"/>
                  <a:gd name="T51" fmla="*/ 401 h 401"/>
                  <a:gd name="T52" fmla="*/ 430 w 538"/>
                  <a:gd name="T53" fmla="*/ 391 h 401"/>
                  <a:gd name="T54" fmla="*/ 316 w 538"/>
                  <a:gd name="T55" fmla="*/ 391 h 401"/>
                  <a:gd name="T56" fmla="*/ 316 w 538"/>
                  <a:gd name="T57" fmla="*/ 401 h 401"/>
                  <a:gd name="T58" fmla="*/ 523 w 538"/>
                  <a:gd name="T59" fmla="*/ 378 h 401"/>
                  <a:gd name="T60" fmla="*/ 538 w 538"/>
                  <a:gd name="T61" fmla="*/ 378 h 401"/>
                  <a:gd name="T62" fmla="*/ 538 w 538"/>
                  <a:gd name="T63" fmla="*/ 368 h 401"/>
                  <a:gd name="T64" fmla="*/ 523 w 538"/>
                  <a:gd name="T65" fmla="*/ 368 h 401"/>
                  <a:gd name="T66" fmla="*/ 523 w 538"/>
                  <a:gd name="T67" fmla="*/ 378 h 401"/>
                  <a:gd name="T68" fmla="*/ 523 w 538"/>
                  <a:gd name="T69" fmla="*/ 394 h 401"/>
                  <a:gd name="T70" fmla="*/ 538 w 538"/>
                  <a:gd name="T71" fmla="*/ 394 h 401"/>
                  <a:gd name="T72" fmla="*/ 538 w 538"/>
                  <a:gd name="T73" fmla="*/ 388 h 401"/>
                  <a:gd name="T74" fmla="*/ 523 w 538"/>
                  <a:gd name="T75" fmla="*/ 388 h 401"/>
                  <a:gd name="T76" fmla="*/ 523 w 538"/>
                  <a:gd name="T77" fmla="*/ 394 h 4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38"/>
                  <a:gd name="T118" fmla="*/ 0 h 401"/>
                  <a:gd name="T119" fmla="*/ 538 w 538"/>
                  <a:gd name="T120" fmla="*/ 401 h 4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38" h="401">
                    <a:moveTo>
                      <a:pt x="452" y="285"/>
                    </a:moveTo>
                    <a:lnTo>
                      <a:pt x="472" y="285"/>
                    </a:lnTo>
                    <a:lnTo>
                      <a:pt x="472" y="278"/>
                    </a:lnTo>
                    <a:lnTo>
                      <a:pt x="452" y="278"/>
                    </a:lnTo>
                    <a:lnTo>
                      <a:pt x="452" y="285"/>
                    </a:lnTo>
                    <a:close/>
                    <a:moveTo>
                      <a:pt x="121" y="239"/>
                    </a:moveTo>
                    <a:lnTo>
                      <a:pt x="121" y="27"/>
                    </a:lnTo>
                    <a:lnTo>
                      <a:pt x="417" y="27"/>
                    </a:lnTo>
                    <a:lnTo>
                      <a:pt x="417" y="239"/>
                    </a:lnTo>
                    <a:lnTo>
                      <a:pt x="121" y="239"/>
                    </a:lnTo>
                    <a:close/>
                    <a:moveTo>
                      <a:pt x="108" y="252"/>
                    </a:moveTo>
                    <a:lnTo>
                      <a:pt x="430" y="252"/>
                    </a:lnTo>
                    <a:lnTo>
                      <a:pt x="430" y="14"/>
                    </a:lnTo>
                    <a:lnTo>
                      <a:pt x="446" y="14"/>
                    </a:lnTo>
                    <a:lnTo>
                      <a:pt x="446" y="0"/>
                    </a:lnTo>
                    <a:lnTo>
                      <a:pt x="96" y="0"/>
                    </a:lnTo>
                    <a:lnTo>
                      <a:pt x="96" y="265"/>
                    </a:lnTo>
                    <a:lnTo>
                      <a:pt x="108" y="265"/>
                    </a:lnTo>
                    <a:lnTo>
                      <a:pt x="108" y="252"/>
                    </a:lnTo>
                    <a:close/>
                    <a:moveTo>
                      <a:pt x="0" y="388"/>
                    </a:moveTo>
                    <a:lnTo>
                      <a:pt x="54" y="388"/>
                    </a:lnTo>
                    <a:lnTo>
                      <a:pt x="54" y="368"/>
                    </a:lnTo>
                    <a:lnTo>
                      <a:pt x="0" y="368"/>
                    </a:lnTo>
                    <a:lnTo>
                      <a:pt x="0" y="388"/>
                    </a:lnTo>
                    <a:close/>
                    <a:moveTo>
                      <a:pt x="316" y="401"/>
                    </a:moveTo>
                    <a:lnTo>
                      <a:pt x="430" y="401"/>
                    </a:lnTo>
                    <a:lnTo>
                      <a:pt x="430" y="391"/>
                    </a:lnTo>
                    <a:lnTo>
                      <a:pt x="316" y="391"/>
                    </a:lnTo>
                    <a:lnTo>
                      <a:pt x="316" y="401"/>
                    </a:lnTo>
                    <a:close/>
                    <a:moveTo>
                      <a:pt x="523" y="378"/>
                    </a:moveTo>
                    <a:lnTo>
                      <a:pt x="538" y="378"/>
                    </a:lnTo>
                    <a:lnTo>
                      <a:pt x="538" y="368"/>
                    </a:lnTo>
                    <a:lnTo>
                      <a:pt x="523" y="368"/>
                    </a:lnTo>
                    <a:lnTo>
                      <a:pt x="523" y="378"/>
                    </a:lnTo>
                    <a:close/>
                    <a:moveTo>
                      <a:pt x="523" y="394"/>
                    </a:moveTo>
                    <a:lnTo>
                      <a:pt x="538" y="394"/>
                    </a:lnTo>
                    <a:lnTo>
                      <a:pt x="538" y="388"/>
                    </a:lnTo>
                    <a:lnTo>
                      <a:pt x="523" y="388"/>
                    </a:lnTo>
                    <a:lnTo>
                      <a:pt x="523" y="394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4" name="Line 90"/>
              <p:cNvSpPr>
                <a:spLocks noChangeShapeType="1"/>
              </p:cNvSpPr>
              <p:nvPr/>
            </p:nvSpPr>
            <p:spPr bwMode="auto">
              <a:xfrm>
                <a:off x="1084" y="1257"/>
                <a:ext cx="430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5" name="Line 91"/>
              <p:cNvSpPr>
                <a:spLocks noChangeShapeType="1"/>
              </p:cNvSpPr>
              <p:nvPr/>
            </p:nvSpPr>
            <p:spPr bwMode="auto">
              <a:xfrm flipV="1">
                <a:off x="1193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" name="Line 92"/>
              <p:cNvSpPr>
                <a:spLocks noChangeShapeType="1"/>
              </p:cNvSpPr>
              <p:nvPr/>
            </p:nvSpPr>
            <p:spPr bwMode="auto">
              <a:xfrm flipV="1">
                <a:off x="1301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82" name="Group 93"/>
            <p:cNvGrpSpPr>
              <a:grpSpLocks/>
            </p:cNvGrpSpPr>
            <p:nvPr/>
          </p:nvGrpSpPr>
          <p:grpSpPr bwMode="auto">
            <a:xfrm>
              <a:off x="4902" y="1408"/>
              <a:ext cx="330" cy="308"/>
              <a:chOff x="1014" y="912"/>
              <a:chExt cx="574" cy="596"/>
            </a:xfrm>
          </p:grpSpPr>
          <p:sp>
            <p:nvSpPr>
              <p:cNvPr id="6233" name="Freeform 94"/>
              <p:cNvSpPr>
                <a:spLocks/>
              </p:cNvSpPr>
              <p:nvPr/>
            </p:nvSpPr>
            <p:spPr bwMode="auto">
              <a:xfrm>
                <a:off x="1014" y="912"/>
                <a:ext cx="574" cy="596"/>
              </a:xfrm>
              <a:custGeom>
                <a:avLst/>
                <a:gdLst>
                  <a:gd name="T0" fmla="*/ 124 w 574"/>
                  <a:gd name="T1" fmla="*/ 391 h 596"/>
                  <a:gd name="T2" fmla="*/ 0 w 574"/>
                  <a:gd name="T3" fmla="*/ 391 h 596"/>
                  <a:gd name="T4" fmla="*/ 0 w 574"/>
                  <a:gd name="T5" fmla="*/ 596 h 596"/>
                  <a:gd name="T6" fmla="*/ 574 w 574"/>
                  <a:gd name="T7" fmla="*/ 596 h 596"/>
                  <a:gd name="T8" fmla="*/ 574 w 574"/>
                  <a:gd name="T9" fmla="*/ 391 h 596"/>
                  <a:gd name="T10" fmla="*/ 446 w 574"/>
                  <a:gd name="T11" fmla="*/ 391 h 596"/>
                  <a:gd name="T12" fmla="*/ 446 w 574"/>
                  <a:gd name="T13" fmla="*/ 364 h 596"/>
                  <a:gd name="T14" fmla="*/ 500 w 574"/>
                  <a:gd name="T15" fmla="*/ 364 h 596"/>
                  <a:gd name="T16" fmla="*/ 500 w 574"/>
                  <a:gd name="T17" fmla="*/ 0 h 596"/>
                  <a:gd name="T18" fmla="*/ 70 w 574"/>
                  <a:gd name="T19" fmla="*/ 0 h 596"/>
                  <a:gd name="T20" fmla="*/ 70 w 574"/>
                  <a:gd name="T21" fmla="*/ 364 h 596"/>
                  <a:gd name="T22" fmla="*/ 124 w 574"/>
                  <a:gd name="T23" fmla="*/ 364 h 596"/>
                  <a:gd name="T24" fmla="*/ 124 w 574"/>
                  <a:gd name="T25" fmla="*/ 391 h 59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74"/>
                  <a:gd name="T40" fmla="*/ 0 h 596"/>
                  <a:gd name="T41" fmla="*/ 574 w 574"/>
                  <a:gd name="T42" fmla="*/ 596 h 59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74" h="596">
                    <a:moveTo>
                      <a:pt x="124" y="391"/>
                    </a:moveTo>
                    <a:lnTo>
                      <a:pt x="0" y="391"/>
                    </a:lnTo>
                    <a:lnTo>
                      <a:pt x="0" y="596"/>
                    </a:lnTo>
                    <a:lnTo>
                      <a:pt x="574" y="596"/>
                    </a:lnTo>
                    <a:lnTo>
                      <a:pt x="574" y="391"/>
                    </a:lnTo>
                    <a:lnTo>
                      <a:pt x="446" y="391"/>
                    </a:lnTo>
                    <a:lnTo>
                      <a:pt x="446" y="364"/>
                    </a:lnTo>
                    <a:lnTo>
                      <a:pt x="500" y="364"/>
                    </a:lnTo>
                    <a:lnTo>
                      <a:pt x="500" y="0"/>
                    </a:lnTo>
                    <a:lnTo>
                      <a:pt x="70" y="0"/>
                    </a:lnTo>
                    <a:lnTo>
                      <a:pt x="70" y="364"/>
                    </a:lnTo>
                    <a:lnTo>
                      <a:pt x="124" y="364"/>
                    </a:lnTo>
                    <a:lnTo>
                      <a:pt x="124" y="391"/>
                    </a:lnTo>
                    <a:close/>
                  </a:path>
                </a:pathLst>
              </a:custGeom>
              <a:solidFill>
                <a:srgbClr val="FFFFFF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4" name="Line 95"/>
              <p:cNvSpPr>
                <a:spLocks noChangeShapeType="1"/>
              </p:cNvSpPr>
              <p:nvPr/>
            </p:nvSpPr>
            <p:spPr bwMode="auto">
              <a:xfrm>
                <a:off x="1138" y="1303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5" name="Line 96"/>
              <p:cNvSpPr>
                <a:spLocks noChangeShapeType="1"/>
              </p:cNvSpPr>
              <p:nvPr/>
            </p:nvSpPr>
            <p:spPr bwMode="auto">
              <a:xfrm>
                <a:off x="1138" y="1276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6" name="Freeform 97"/>
              <p:cNvSpPr>
                <a:spLocks noEditPoints="1"/>
              </p:cNvSpPr>
              <p:nvPr/>
            </p:nvSpPr>
            <p:spPr bwMode="auto">
              <a:xfrm>
                <a:off x="1310" y="1323"/>
                <a:ext cx="233" cy="168"/>
              </a:xfrm>
              <a:custGeom>
                <a:avLst/>
                <a:gdLst>
                  <a:gd name="T0" fmla="*/ 0 w 233"/>
                  <a:gd name="T1" fmla="*/ 168 h 168"/>
                  <a:gd name="T2" fmla="*/ 188 w 233"/>
                  <a:gd name="T3" fmla="*/ 168 h 168"/>
                  <a:gd name="T4" fmla="*/ 188 w 233"/>
                  <a:gd name="T5" fmla="*/ 0 h 168"/>
                  <a:gd name="T6" fmla="*/ 0 w 233"/>
                  <a:gd name="T7" fmla="*/ 0 h 168"/>
                  <a:gd name="T8" fmla="*/ 0 w 233"/>
                  <a:gd name="T9" fmla="*/ 168 h 168"/>
                  <a:gd name="T10" fmla="*/ 204 w 233"/>
                  <a:gd name="T11" fmla="*/ 26 h 168"/>
                  <a:gd name="T12" fmla="*/ 233 w 233"/>
                  <a:gd name="T13" fmla="*/ 26 h 168"/>
                  <a:gd name="T14" fmla="*/ 233 w 233"/>
                  <a:gd name="T15" fmla="*/ 0 h 168"/>
                  <a:gd name="T16" fmla="*/ 204 w 233"/>
                  <a:gd name="T17" fmla="*/ 0 h 168"/>
                  <a:gd name="T18" fmla="*/ 204 w 233"/>
                  <a:gd name="T19" fmla="*/ 26 h 16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3"/>
                  <a:gd name="T31" fmla="*/ 0 h 168"/>
                  <a:gd name="T32" fmla="*/ 233 w 233"/>
                  <a:gd name="T33" fmla="*/ 168 h 16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3" h="168">
                    <a:moveTo>
                      <a:pt x="0" y="168"/>
                    </a:moveTo>
                    <a:lnTo>
                      <a:pt x="188" y="168"/>
                    </a:lnTo>
                    <a:lnTo>
                      <a:pt x="188" y="0"/>
                    </a:lnTo>
                    <a:lnTo>
                      <a:pt x="0" y="0"/>
                    </a:lnTo>
                    <a:lnTo>
                      <a:pt x="0" y="168"/>
                    </a:lnTo>
                    <a:close/>
                    <a:moveTo>
                      <a:pt x="204" y="26"/>
                    </a:moveTo>
                    <a:lnTo>
                      <a:pt x="233" y="26"/>
                    </a:lnTo>
                    <a:lnTo>
                      <a:pt x="233" y="0"/>
                    </a:lnTo>
                    <a:lnTo>
                      <a:pt x="204" y="0"/>
                    </a:lnTo>
                    <a:lnTo>
                      <a:pt x="204" y="26"/>
                    </a:lnTo>
                    <a:close/>
                  </a:path>
                </a:pathLst>
              </a:custGeom>
              <a:solidFill>
                <a:srgbClr val="FFFFFF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7" name="Line 98"/>
              <p:cNvSpPr>
                <a:spLocks noChangeShapeType="1"/>
              </p:cNvSpPr>
              <p:nvPr/>
            </p:nvSpPr>
            <p:spPr bwMode="auto">
              <a:xfrm>
                <a:off x="1310" y="1379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8" name="Line 99"/>
              <p:cNvSpPr>
                <a:spLocks noChangeShapeType="1"/>
              </p:cNvSpPr>
              <p:nvPr/>
            </p:nvSpPr>
            <p:spPr bwMode="auto">
              <a:xfrm>
                <a:off x="1310" y="1435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9" name="Line 100"/>
              <p:cNvSpPr>
                <a:spLocks noChangeShapeType="1"/>
              </p:cNvSpPr>
              <p:nvPr/>
            </p:nvSpPr>
            <p:spPr bwMode="auto">
              <a:xfrm>
                <a:off x="1317" y="1405"/>
                <a:ext cx="17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0" name="Rectangle 101"/>
              <p:cNvSpPr>
                <a:spLocks noChangeArrowheads="1"/>
              </p:cNvSpPr>
              <p:nvPr/>
            </p:nvSpPr>
            <p:spPr bwMode="auto">
              <a:xfrm>
                <a:off x="1416" y="1389"/>
                <a:ext cx="54" cy="3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1" name="Freeform 102"/>
              <p:cNvSpPr>
                <a:spLocks noEditPoints="1"/>
              </p:cNvSpPr>
              <p:nvPr/>
            </p:nvSpPr>
            <p:spPr bwMode="auto">
              <a:xfrm>
                <a:off x="1030" y="955"/>
                <a:ext cx="538" cy="401"/>
              </a:xfrm>
              <a:custGeom>
                <a:avLst/>
                <a:gdLst>
                  <a:gd name="T0" fmla="*/ 452 w 538"/>
                  <a:gd name="T1" fmla="*/ 285 h 401"/>
                  <a:gd name="T2" fmla="*/ 472 w 538"/>
                  <a:gd name="T3" fmla="*/ 285 h 401"/>
                  <a:gd name="T4" fmla="*/ 472 w 538"/>
                  <a:gd name="T5" fmla="*/ 278 h 401"/>
                  <a:gd name="T6" fmla="*/ 452 w 538"/>
                  <a:gd name="T7" fmla="*/ 278 h 401"/>
                  <a:gd name="T8" fmla="*/ 452 w 538"/>
                  <a:gd name="T9" fmla="*/ 285 h 401"/>
                  <a:gd name="T10" fmla="*/ 121 w 538"/>
                  <a:gd name="T11" fmla="*/ 239 h 401"/>
                  <a:gd name="T12" fmla="*/ 121 w 538"/>
                  <a:gd name="T13" fmla="*/ 27 h 401"/>
                  <a:gd name="T14" fmla="*/ 417 w 538"/>
                  <a:gd name="T15" fmla="*/ 27 h 401"/>
                  <a:gd name="T16" fmla="*/ 417 w 538"/>
                  <a:gd name="T17" fmla="*/ 239 h 401"/>
                  <a:gd name="T18" fmla="*/ 121 w 538"/>
                  <a:gd name="T19" fmla="*/ 239 h 401"/>
                  <a:gd name="T20" fmla="*/ 108 w 538"/>
                  <a:gd name="T21" fmla="*/ 252 h 401"/>
                  <a:gd name="T22" fmla="*/ 430 w 538"/>
                  <a:gd name="T23" fmla="*/ 252 h 401"/>
                  <a:gd name="T24" fmla="*/ 430 w 538"/>
                  <a:gd name="T25" fmla="*/ 14 h 401"/>
                  <a:gd name="T26" fmla="*/ 446 w 538"/>
                  <a:gd name="T27" fmla="*/ 14 h 401"/>
                  <a:gd name="T28" fmla="*/ 446 w 538"/>
                  <a:gd name="T29" fmla="*/ 0 h 401"/>
                  <a:gd name="T30" fmla="*/ 96 w 538"/>
                  <a:gd name="T31" fmla="*/ 0 h 401"/>
                  <a:gd name="T32" fmla="*/ 96 w 538"/>
                  <a:gd name="T33" fmla="*/ 265 h 401"/>
                  <a:gd name="T34" fmla="*/ 108 w 538"/>
                  <a:gd name="T35" fmla="*/ 265 h 401"/>
                  <a:gd name="T36" fmla="*/ 108 w 538"/>
                  <a:gd name="T37" fmla="*/ 252 h 401"/>
                  <a:gd name="T38" fmla="*/ 0 w 538"/>
                  <a:gd name="T39" fmla="*/ 388 h 401"/>
                  <a:gd name="T40" fmla="*/ 54 w 538"/>
                  <a:gd name="T41" fmla="*/ 388 h 401"/>
                  <a:gd name="T42" fmla="*/ 54 w 538"/>
                  <a:gd name="T43" fmla="*/ 368 h 401"/>
                  <a:gd name="T44" fmla="*/ 0 w 538"/>
                  <a:gd name="T45" fmla="*/ 368 h 401"/>
                  <a:gd name="T46" fmla="*/ 0 w 538"/>
                  <a:gd name="T47" fmla="*/ 388 h 401"/>
                  <a:gd name="T48" fmla="*/ 316 w 538"/>
                  <a:gd name="T49" fmla="*/ 401 h 401"/>
                  <a:gd name="T50" fmla="*/ 430 w 538"/>
                  <a:gd name="T51" fmla="*/ 401 h 401"/>
                  <a:gd name="T52" fmla="*/ 430 w 538"/>
                  <a:gd name="T53" fmla="*/ 391 h 401"/>
                  <a:gd name="T54" fmla="*/ 316 w 538"/>
                  <a:gd name="T55" fmla="*/ 391 h 401"/>
                  <a:gd name="T56" fmla="*/ 316 w 538"/>
                  <a:gd name="T57" fmla="*/ 401 h 401"/>
                  <a:gd name="T58" fmla="*/ 523 w 538"/>
                  <a:gd name="T59" fmla="*/ 378 h 401"/>
                  <a:gd name="T60" fmla="*/ 538 w 538"/>
                  <a:gd name="T61" fmla="*/ 378 h 401"/>
                  <a:gd name="T62" fmla="*/ 538 w 538"/>
                  <a:gd name="T63" fmla="*/ 368 h 401"/>
                  <a:gd name="T64" fmla="*/ 523 w 538"/>
                  <a:gd name="T65" fmla="*/ 368 h 401"/>
                  <a:gd name="T66" fmla="*/ 523 w 538"/>
                  <a:gd name="T67" fmla="*/ 378 h 401"/>
                  <a:gd name="T68" fmla="*/ 523 w 538"/>
                  <a:gd name="T69" fmla="*/ 394 h 401"/>
                  <a:gd name="T70" fmla="*/ 538 w 538"/>
                  <a:gd name="T71" fmla="*/ 394 h 401"/>
                  <a:gd name="T72" fmla="*/ 538 w 538"/>
                  <a:gd name="T73" fmla="*/ 388 h 401"/>
                  <a:gd name="T74" fmla="*/ 523 w 538"/>
                  <a:gd name="T75" fmla="*/ 388 h 401"/>
                  <a:gd name="T76" fmla="*/ 523 w 538"/>
                  <a:gd name="T77" fmla="*/ 394 h 4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38"/>
                  <a:gd name="T118" fmla="*/ 0 h 401"/>
                  <a:gd name="T119" fmla="*/ 538 w 538"/>
                  <a:gd name="T120" fmla="*/ 401 h 4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38" h="401">
                    <a:moveTo>
                      <a:pt x="452" y="285"/>
                    </a:moveTo>
                    <a:lnTo>
                      <a:pt x="472" y="285"/>
                    </a:lnTo>
                    <a:lnTo>
                      <a:pt x="472" y="278"/>
                    </a:lnTo>
                    <a:lnTo>
                      <a:pt x="452" y="278"/>
                    </a:lnTo>
                    <a:lnTo>
                      <a:pt x="452" y="285"/>
                    </a:lnTo>
                    <a:close/>
                    <a:moveTo>
                      <a:pt x="121" y="239"/>
                    </a:moveTo>
                    <a:lnTo>
                      <a:pt x="121" y="27"/>
                    </a:lnTo>
                    <a:lnTo>
                      <a:pt x="417" y="27"/>
                    </a:lnTo>
                    <a:lnTo>
                      <a:pt x="417" y="239"/>
                    </a:lnTo>
                    <a:lnTo>
                      <a:pt x="121" y="239"/>
                    </a:lnTo>
                    <a:close/>
                    <a:moveTo>
                      <a:pt x="108" y="252"/>
                    </a:moveTo>
                    <a:lnTo>
                      <a:pt x="430" y="252"/>
                    </a:lnTo>
                    <a:lnTo>
                      <a:pt x="430" y="14"/>
                    </a:lnTo>
                    <a:lnTo>
                      <a:pt x="446" y="14"/>
                    </a:lnTo>
                    <a:lnTo>
                      <a:pt x="446" y="0"/>
                    </a:lnTo>
                    <a:lnTo>
                      <a:pt x="96" y="0"/>
                    </a:lnTo>
                    <a:lnTo>
                      <a:pt x="96" y="265"/>
                    </a:lnTo>
                    <a:lnTo>
                      <a:pt x="108" y="265"/>
                    </a:lnTo>
                    <a:lnTo>
                      <a:pt x="108" y="252"/>
                    </a:lnTo>
                    <a:close/>
                    <a:moveTo>
                      <a:pt x="0" y="388"/>
                    </a:moveTo>
                    <a:lnTo>
                      <a:pt x="54" y="388"/>
                    </a:lnTo>
                    <a:lnTo>
                      <a:pt x="54" y="368"/>
                    </a:lnTo>
                    <a:lnTo>
                      <a:pt x="0" y="368"/>
                    </a:lnTo>
                    <a:lnTo>
                      <a:pt x="0" y="388"/>
                    </a:lnTo>
                    <a:close/>
                    <a:moveTo>
                      <a:pt x="316" y="401"/>
                    </a:moveTo>
                    <a:lnTo>
                      <a:pt x="430" y="401"/>
                    </a:lnTo>
                    <a:lnTo>
                      <a:pt x="430" y="391"/>
                    </a:lnTo>
                    <a:lnTo>
                      <a:pt x="316" y="391"/>
                    </a:lnTo>
                    <a:lnTo>
                      <a:pt x="316" y="401"/>
                    </a:lnTo>
                    <a:close/>
                    <a:moveTo>
                      <a:pt x="523" y="378"/>
                    </a:moveTo>
                    <a:lnTo>
                      <a:pt x="538" y="378"/>
                    </a:lnTo>
                    <a:lnTo>
                      <a:pt x="538" y="368"/>
                    </a:lnTo>
                    <a:lnTo>
                      <a:pt x="523" y="368"/>
                    </a:lnTo>
                    <a:lnTo>
                      <a:pt x="523" y="378"/>
                    </a:lnTo>
                    <a:close/>
                    <a:moveTo>
                      <a:pt x="523" y="394"/>
                    </a:moveTo>
                    <a:lnTo>
                      <a:pt x="538" y="394"/>
                    </a:lnTo>
                    <a:lnTo>
                      <a:pt x="538" y="388"/>
                    </a:lnTo>
                    <a:lnTo>
                      <a:pt x="523" y="388"/>
                    </a:lnTo>
                    <a:lnTo>
                      <a:pt x="523" y="394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2" name="Line 103"/>
              <p:cNvSpPr>
                <a:spLocks noChangeShapeType="1"/>
              </p:cNvSpPr>
              <p:nvPr/>
            </p:nvSpPr>
            <p:spPr bwMode="auto">
              <a:xfrm>
                <a:off x="1084" y="1257"/>
                <a:ext cx="430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Line 104"/>
              <p:cNvSpPr>
                <a:spLocks noChangeShapeType="1"/>
              </p:cNvSpPr>
              <p:nvPr/>
            </p:nvSpPr>
            <p:spPr bwMode="auto">
              <a:xfrm flipV="1">
                <a:off x="1193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4" name="Line 105"/>
              <p:cNvSpPr>
                <a:spLocks noChangeShapeType="1"/>
              </p:cNvSpPr>
              <p:nvPr/>
            </p:nvSpPr>
            <p:spPr bwMode="auto">
              <a:xfrm flipV="1">
                <a:off x="1301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183" name="AutoShape 106"/>
            <p:cNvCxnSpPr>
              <a:cxnSpLocks noChangeShapeType="1"/>
              <a:stCxn id="6253" idx="14"/>
              <a:endCxn id="6171" idx="2"/>
            </p:cNvCxnSpPr>
            <p:nvPr/>
          </p:nvCxnSpPr>
          <p:spPr bwMode="auto">
            <a:xfrm flipV="1">
              <a:off x="4058" y="2296"/>
              <a:ext cx="108" cy="9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4" name="AutoShape 107"/>
            <p:cNvCxnSpPr>
              <a:cxnSpLocks noChangeShapeType="1"/>
              <a:stCxn id="6173" idx="3"/>
              <a:endCxn id="6241" idx="22"/>
            </p:cNvCxnSpPr>
            <p:nvPr/>
          </p:nvCxnSpPr>
          <p:spPr bwMode="auto">
            <a:xfrm flipV="1">
              <a:off x="4790" y="1620"/>
              <a:ext cx="121" cy="2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5" name="AutoShape 108"/>
            <p:cNvCxnSpPr>
              <a:cxnSpLocks noChangeShapeType="1"/>
              <a:stCxn id="6170" idx="3"/>
              <a:endCxn id="6171" idx="1"/>
            </p:cNvCxnSpPr>
            <p:nvPr/>
          </p:nvCxnSpPr>
          <p:spPr bwMode="auto">
            <a:xfrm>
              <a:off x="3572" y="1810"/>
              <a:ext cx="536" cy="43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186" name="Group 109"/>
            <p:cNvGrpSpPr>
              <a:grpSpLocks/>
            </p:cNvGrpSpPr>
            <p:nvPr/>
          </p:nvGrpSpPr>
          <p:grpSpPr bwMode="auto">
            <a:xfrm>
              <a:off x="1885" y="1792"/>
              <a:ext cx="1373" cy="1152"/>
              <a:chOff x="832" y="1344"/>
              <a:chExt cx="1136" cy="1024"/>
            </a:xfrm>
          </p:grpSpPr>
          <p:sp>
            <p:nvSpPr>
              <p:cNvPr id="6224" name="Oval 110"/>
              <p:cNvSpPr>
                <a:spLocks noChangeArrowheads="1"/>
              </p:cNvSpPr>
              <p:nvPr/>
            </p:nvSpPr>
            <p:spPr bwMode="auto">
              <a:xfrm>
                <a:off x="1220" y="1344"/>
                <a:ext cx="495" cy="424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5" name="Oval 111"/>
              <p:cNvSpPr>
                <a:spLocks noChangeArrowheads="1"/>
              </p:cNvSpPr>
              <p:nvPr/>
            </p:nvSpPr>
            <p:spPr bwMode="auto">
              <a:xfrm>
                <a:off x="948" y="1455"/>
                <a:ext cx="379" cy="424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6" name="Oval 112"/>
              <p:cNvSpPr>
                <a:spLocks noChangeArrowheads="1"/>
              </p:cNvSpPr>
              <p:nvPr/>
            </p:nvSpPr>
            <p:spPr bwMode="auto">
              <a:xfrm>
                <a:off x="832" y="1710"/>
                <a:ext cx="256" cy="306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7" name="Oval 113"/>
              <p:cNvSpPr>
                <a:spLocks noChangeArrowheads="1"/>
              </p:cNvSpPr>
              <p:nvPr/>
            </p:nvSpPr>
            <p:spPr bwMode="auto">
              <a:xfrm>
                <a:off x="909" y="1862"/>
                <a:ext cx="435" cy="442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8" name="Oval 114"/>
              <p:cNvSpPr>
                <a:spLocks noChangeArrowheads="1"/>
              </p:cNvSpPr>
              <p:nvPr/>
            </p:nvSpPr>
            <p:spPr bwMode="auto">
              <a:xfrm>
                <a:off x="1086" y="1924"/>
                <a:ext cx="671" cy="444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9" name="Oval 115"/>
              <p:cNvSpPr>
                <a:spLocks noChangeArrowheads="1"/>
              </p:cNvSpPr>
              <p:nvPr/>
            </p:nvSpPr>
            <p:spPr bwMode="auto">
              <a:xfrm>
                <a:off x="1605" y="1488"/>
                <a:ext cx="311" cy="312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0" name="Oval 116"/>
              <p:cNvSpPr>
                <a:spLocks noChangeArrowheads="1"/>
              </p:cNvSpPr>
              <p:nvPr/>
            </p:nvSpPr>
            <p:spPr bwMode="auto">
              <a:xfrm>
                <a:off x="1602" y="1681"/>
                <a:ext cx="366" cy="333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1" name="Oval 117"/>
              <p:cNvSpPr>
                <a:spLocks noChangeArrowheads="1"/>
              </p:cNvSpPr>
              <p:nvPr/>
            </p:nvSpPr>
            <p:spPr bwMode="auto">
              <a:xfrm>
                <a:off x="1569" y="1751"/>
                <a:ext cx="364" cy="547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2" name="Oval 118"/>
              <p:cNvSpPr>
                <a:spLocks noChangeArrowheads="1"/>
              </p:cNvSpPr>
              <p:nvPr/>
            </p:nvSpPr>
            <p:spPr bwMode="auto">
              <a:xfrm>
                <a:off x="912" y="1434"/>
                <a:ext cx="1008" cy="918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87" name="Rectangle 119"/>
            <p:cNvSpPr>
              <a:spLocks noChangeArrowheads="1"/>
            </p:cNvSpPr>
            <p:nvPr/>
          </p:nvSpPr>
          <p:spPr bwMode="auto">
            <a:xfrm>
              <a:off x="2298" y="2032"/>
              <a:ext cx="116" cy="108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88" name="Rectangle 120"/>
            <p:cNvSpPr>
              <a:spLocks noChangeArrowheads="1"/>
            </p:cNvSpPr>
            <p:nvPr/>
          </p:nvSpPr>
          <p:spPr bwMode="auto">
            <a:xfrm>
              <a:off x="1866" y="2332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89" name="Rectangle 121"/>
            <p:cNvSpPr>
              <a:spLocks noChangeArrowheads="1"/>
            </p:cNvSpPr>
            <p:nvPr/>
          </p:nvSpPr>
          <p:spPr bwMode="auto">
            <a:xfrm>
              <a:off x="2272" y="2764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90" name="Rectangle 122"/>
            <p:cNvSpPr>
              <a:spLocks noChangeArrowheads="1"/>
            </p:cNvSpPr>
            <p:nvPr/>
          </p:nvSpPr>
          <p:spPr bwMode="auto">
            <a:xfrm>
              <a:off x="2852" y="2764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91" name="Rectangle 123"/>
            <p:cNvSpPr>
              <a:spLocks noChangeArrowheads="1"/>
            </p:cNvSpPr>
            <p:nvPr/>
          </p:nvSpPr>
          <p:spPr bwMode="auto">
            <a:xfrm>
              <a:off x="3084" y="2170"/>
              <a:ext cx="116" cy="108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192" name="Rectangle 124"/>
            <p:cNvSpPr>
              <a:spLocks noChangeArrowheads="1"/>
            </p:cNvSpPr>
            <p:nvPr/>
          </p:nvSpPr>
          <p:spPr bwMode="auto">
            <a:xfrm>
              <a:off x="2758" y="1972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cxnSp>
          <p:nvCxnSpPr>
            <p:cNvPr id="6193" name="AutoShape 125"/>
            <p:cNvCxnSpPr>
              <a:cxnSpLocks noChangeShapeType="1"/>
              <a:stCxn id="6188" idx="3"/>
              <a:endCxn id="6187" idx="1"/>
            </p:cNvCxnSpPr>
            <p:nvPr/>
          </p:nvCxnSpPr>
          <p:spPr bwMode="auto">
            <a:xfrm flipV="1">
              <a:off x="1982" y="2086"/>
              <a:ext cx="316" cy="3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4" name="AutoShape 126"/>
            <p:cNvCxnSpPr>
              <a:cxnSpLocks noChangeShapeType="1"/>
              <a:stCxn id="6187" idx="3"/>
              <a:endCxn id="6192" idx="1"/>
            </p:cNvCxnSpPr>
            <p:nvPr/>
          </p:nvCxnSpPr>
          <p:spPr bwMode="auto">
            <a:xfrm flipV="1">
              <a:off x="2414" y="2026"/>
              <a:ext cx="344" cy="6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5" name="AutoShape 127"/>
            <p:cNvCxnSpPr>
              <a:cxnSpLocks noChangeShapeType="1"/>
              <a:stCxn id="6192" idx="3"/>
              <a:endCxn id="6191" idx="1"/>
            </p:cNvCxnSpPr>
            <p:nvPr/>
          </p:nvCxnSpPr>
          <p:spPr bwMode="auto">
            <a:xfrm>
              <a:off x="2874" y="2026"/>
              <a:ext cx="210" cy="1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6" name="AutoShape 128"/>
            <p:cNvCxnSpPr>
              <a:cxnSpLocks noChangeShapeType="1"/>
              <a:stCxn id="6189" idx="0"/>
              <a:endCxn id="6192" idx="2"/>
            </p:cNvCxnSpPr>
            <p:nvPr/>
          </p:nvCxnSpPr>
          <p:spPr bwMode="auto">
            <a:xfrm flipV="1">
              <a:off x="2330" y="2080"/>
              <a:ext cx="486" cy="68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7" name="AutoShape 129"/>
            <p:cNvCxnSpPr>
              <a:cxnSpLocks noChangeShapeType="1"/>
              <a:stCxn id="6190" idx="0"/>
              <a:endCxn id="6191" idx="2"/>
            </p:cNvCxnSpPr>
            <p:nvPr/>
          </p:nvCxnSpPr>
          <p:spPr bwMode="auto">
            <a:xfrm flipV="1">
              <a:off x="2910" y="2278"/>
              <a:ext cx="232" cy="48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8" name="AutoShape 130"/>
            <p:cNvCxnSpPr>
              <a:cxnSpLocks noChangeShapeType="1"/>
              <a:stCxn id="6189" idx="3"/>
              <a:endCxn id="6190" idx="1"/>
            </p:cNvCxnSpPr>
            <p:nvPr/>
          </p:nvCxnSpPr>
          <p:spPr bwMode="auto">
            <a:xfrm>
              <a:off x="2388" y="2818"/>
              <a:ext cx="46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9" name="AutoShape 131"/>
            <p:cNvCxnSpPr>
              <a:cxnSpLocks noChangeShapeType="1"/>
            </p:cNvCxnSpPr>
            <p:nvPr/>
          </p:nvCxnSpPr>
          <p:spPr bwMode="auto">
            <a:xfrm>
              <a:off x="1962" y="2368"/>
              <a:ext cx="290" cy="43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200" name="Group 132"/>
            <p:cNvGrpSpPr>
              <a:grpSpLocks/>
            </p:cNvGrpSpPr>
            <p:nvPr/>
          </p:nvGrpSpPr>
          <p:grpSpPr bwMode="auto">
            <a:xfrm>
              <a:off x="1344" y="2176"/>
              <a:ext cx="330" cy="308"/>
              <a:chOff x="1014" y="912"/>
              <a:chExt cx="574" cy="596"/>
            </a:xfrm>
          </p:grpSpPr>
          <p:sp>
            <p:nvSpPr>
              <p:cNvPr id="6212" name="Freeform 133"/>
              <p:cNvSpPr>
                <a:spLocks/>
              </p:cNvSpPr>
              <p:nvPr/>
            </p:nvSpPr>
            <p:spPr bwMode="auto">
              <a:xfrm>
                <a:off x="1014" y="912"/>
                <a:ext cx="574" cy="596"/>
              </a:xfrm>
              <a:custGeom>
                <a:avLst/>
                <a:gdLst>
                  <a:gd name="T0" fmla="*/ 124 w 574"/>
                  <a:gd name="T1" fmla="*/ 391 h 596"/>
                  <a:gd name="T2" fmla="*/ 0 w 574"/>
                  <a:gd name="T3" fmla="*/ 391 h 596"/>
                  <a:gd name="T4" fmla="*/ 0 w 574"/>
                  <a:gd name="T5" fmla="*/ 596 h 596"/>
                  <a:gd name="T6" fmla="*/ 574 w 574"/>
                  <a:gd name="T7" fmla="*/ 596 h 596"/>
                  <a:gd name="T8" fmla="*/ 574 w 574"/>
                  <a:gd name="T9" fmla="*/ 391 h 596"/>
                  <a:gd name="T10" fmla="*/ 446 w 574"/>
                  <a:gd name="T11" fmla="*/ 391 h 596"/>
                  <a:gd name="T12" fmla="*/ 446 w 574"/>
                  <a:gd name="T13" fmla="*/ 364 h 596"/>
                  <a:gd name="T14" fmla="*/ 500 w 574"/>
                  <a:gd name="T15" fmla="*/ 364 h 596"/>
                  <a:gd name="T16" fmla="*/ 500 w 574"/>
                  <a:gd name="T17" fmla="*/ 0 h 596"/>
                  <a:gd name="T18" fmla="*/ 70 w 574"/>
                  <a:gd name="T19" fmla="*/ 0 h 596"/>
                  <a:gd name="T20" fmla="*/ 70 w 574"/>
                  <a:gd name="T21" fmla="*/ 364 h 596"/>
                  <a:gd name="T22" fmla="*/ 124 w 574"/>
                  <a:gd name="T23" fmla="*/ 364 h 596"/>
                  <a:gd name="T24" fmla="*/ 124 w 574"/>
                  <a:gd name="T25" fmla="*/ 391 h 59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74"/>
                  <a:gd name="T40" fmla="*/ 0 h 596"/>
                  <a:gd name="T41" fmla="*/ 574 w 574"/>
                  <a:gd name="T42" fmla="*/ 596 h 59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74" h="596">
                    <a:moveTo>
                      <a:pt x="124" y="391"/>
                    </a:moveTo>
                    <a:lnTo>
                      <a:pt x="0" y="391"/>
                    </a:lnTo>
                    <a:lnTo>
                      <a:pt x="0" y="596"/>
                    </a:lnTo>
                    <a:lnTo>
                      <a:pt x="574" y="596"/>
                    </a:lnTo>
                    <a:lnTo>
                      <a:pt x="574" y="391"/>
                    </a:lnTo>
                    <a:lnTo>
                      <a:pt x="446" y="391"/>
                    </a:lnTo>
                    <a:lnTo>
                      <a:pt x="446" y="364"/>
                    </a:lnTo>
                    <a:lnTo>
                      <a:pt x="500" y="364"/>
                    </a:lnTo>
                    <a:lnTo>
                      <a:pt x="500" y="0"/>
                    </a:lnTo>
                    <a:lnTo>
                      <a:pt x="70" y="0"/>
                    </a:lnTo>
                    <a:lnTo>
                      <a:pt x="70" y="364"/>
                    </a:lnTo>
                    <a:lnTo>
                      <a:pt x="124" y="364"/>
                    </a:lnTo>
                    <a:lnTo>
                      <a:pt x="124" y="391"/>
                    </a:lnTo>
                    <a:close/>
                  </a:path>
                </a:pathLst>
              </a:custGeom>
              <a:solidFill>
                <a:srgbClr val="FFFFFF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3" name="Line 134"/>
              <p:cNvSpPr>
                <a:spLocks noChangeShapeType="1"/>
              </p:cNvSpPr>
              <p:nvPr/>
            </p:nvSpPr>
            <p:spPr bwMode="auto">
              <a:xfrm>
                <a:off x="1138" y="1303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4" name="Line 135"/>
              <p:cNvSpPr>
                <a:spLocks noChangeShapeType="1"/>
              </p:cNvSpPr>
              <p:nvPr/>
            </p:nvSpPr>
            <p:spPr bwMode="auto">
              <a:xfrm>
                <a:off x="1138" y="1276"/>
                <a:ext cx="322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5" name="Freeform 136"/>
              <p:cNvSpPr>
                <a:spLocks noEditPoints="1"/>
              </p:cNvSpPr>
              <p:nvPr/>
            </p:nvSpPr>
            <p:spPr bwMode="auto">
              <a:xfrm>
                <a:off x="1310" y="1323"/>
                <a:ext cx="233" cy="168"/>
              </a:xfrm>
              <a:custGeom>
                <a:avLst/>
                <a:gdLst>
                  <a:gd name="T0" fmla="*/ 0 w 233"/>
                  <a:gd name="T1" fmla="*/ 168 h 168"/>
                  <a:gd name="T2" fmla="*/ 188 w 233"/>
                  <a:gd name="T3" fmla="*/ 168 h 168"/>
                  <a:gd name="T4" fmla="*/ 188 w 233"/>
                  <a:gd name="T5" fmla="*/ 0 h 168"/>
                  <a:gd name="T6" fmla="*/ 0 w 233"/>
                  <a:gd name="T7" fmla="*/ 0 h 168"/>
                  <a:gd name="T8" fmla="*/ 0 w 233"/>
                  <a:gd name="T9" fmla="*/ 168 h 168"/>
                  <a:gd name="T10" fmla="*/ 204 w 233"/>
                  <a:gd name="T11" fmla="*/ 26 h 168"/>
                  <a:gd name="T12" fmla="*/ 233 w 233"/>
                  <a:gd name="T13" fmla="*/ 26 h 168"/>
                  <a:gd name="T14" fmla="*/ 233 w 233"/>
                  <a:gd name="T15" fmla="*/ 0 h 168"/>
                  <a:gd name="T16" fmla="*/ 204 w 233"/>
                  <a:gd name="T17" fmla="*/ 0 h 168"/>
                  <a:gd name="T18" fmla="*/ 204 w 233"/>
                  <a:gd name="T19" fmla="*/ 26 h 16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3"/>
                  <a:gd name="T31" fmla="*/ 0 h 168"/>
                  <a:gd name="T32" fmla="*/ 233 w 233"/>
                  <a:gd name="T33" fmla="*/ 168 h 16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3" h="168">
                    <a:moveTo>
                      <a:pt x="0" y="168"/>
                    </a:moveTo>
                    <a:lnTo>
                      <a:pt x="188" y="168"/>
                    </a:lnTo>
                    <a:lnTo>
                      <a:pt x="188" y="0"/>
                    </a:lnTo>
                    <a:lnTo>
                      <a:pt x="0" y="0"/>
                    </a:lnTo>
                    <a:lnTo>
                      <a:pt x="0" y="168"/>
                    </a:lnTo>
                    <a:close/>
                    <a:moveTo>
                      <a:pt x="204" y="26"/>
                    </a:moveTo>
                    <a:lnTo>
                      <a:pt x="233" y="26"/>
                    </a:lnTo>
                    <a:lnTo>
                      <a:pt x="233" y="0"/>
                    </a:lnTo>
                    <a:lnTo>
                      <a:pt x="204" y="0"/>
                    </a:lnTo>
                    <a:lnTo>
                      <a:pt x="204" y="26"/>
                    </a:lnTo>
                    <a:close/>
                  </a:path>
                </a:pathLst>
              </a:custGeom>
              <a:solidFill>
                <a:srgbClr val="FFFFFF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6" name="Line 137"/>
              <p:cNvSpPr>
                <a:spLocks noChangeShapeType="1"/>
              </p:cNvSpPr>
              <p:nvPr/>
            </p:nvSpPr>
            <p:spPr bwMode="auto">
              <a:xfrm>
                <a:off x="1310" y="1379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7" name="Line 138"/>
              <p:cNvSpPr>
                <a:spLocks noChangeShapeType="1"/>
              </p:cNvSpPr>
              <p:nvPr/>
            </p:nvSpPr>
            <p:spPr bwMode="auto">
              <a:xfrm>
                <a:off x="1310" y="1435"/>
                <a:ext cx="188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8" name="Line 139"/>
              <p:cNvSpPr>
                <a:spLocks noChangeShapeType="1"/>
              </p:cNvSpPr>
              <p:nvPr/>
            </p:nvSpPr>
            <p:spPr bwMode="auto">
              <a:xfrm>
                <a:off x="1317" y="1405"/>
                <a:ext cx="17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9" name="Rectangle 140"/>
              <p:cNvSpPr>
                <a:spLocks noChangeArrowheads="1"/>
              </p:cNvSpPr>
              <p:nvPr/>
            </p:nvSpPr>
            <p:spPr bwMode="auto">
              <a:xfrm>
                <a:off x="1416" y="1389"/>
                <a:ext cx="54" cy="3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0" name="Freeform 141"/>
              <p:cNvSpPr>
                <a:spLocks noEditPoints="1"/>
              </p:cNvSpPr>
              <p:nvPr/>
            </p:nvSpPr>
            <p:spPr bwMode="auto">
              <a:xfrm>
                <a:off x="1030" y="955"/>
                <a:ext cx="538" cy="401"/>
              </a:xfrm>
              <a:custGeom>
                <a:avLst/>
                <a:gdLst>
                  <a:gd name="T0" fmla="*/ 452 w 538"/>
                  <a:gd name="T1" fmla="*/ 285 h 401"/>
                  <a:gd name="T2" fmla="*/ 472 w 538"/>
                  <a:gd name="T3" fmla="*/ 285 h 401"/>
                  <a:gd name="T4" fmla="*/ 472 w 538"/>
                  <a:gd name="T5" fmla="*/ 278 h 401"/>
                  <a:gd name="T6" fmla="*/ 452 w 538"/>
                  <a:gd name="T7" fmla="*/ 278 h 401"/>
                  <a:gd name="T8" fmla="*/ 452 w 538"/>
                  <a:gd name="T9" fmla="*/ 285 h 401"/>
                  <a:gd name="T10" fmla="*/ 121 w 538"/>
                  <a:gd name="T11" fmla="*/ 239 h 401"/>
                  <a:gd name="T12" fmla="*/ 121 w 538"/>
                  <a:gd name="T13" fmla="*/ 27 h 401"/>
                  <a:gd name="T14" fmla="*/ 417 w 538"/>
                  <a:gd name="T15" fmla="*/ 27 h 401"/>
                  <a:gd name="T16" fmla="*/ 417 w 538"/>
                  <a:gd name="T17" fmla="*/ 239 h 401"/>
                  <a:gd name="T18" fmla="*/ 121 w 538"/>
                  <a:gd name="T19" fmla="*/ 239 h 401"/>
                  <a:gd name="T20" fmla="*/ 108 w 538"/>
                  <a:gd name="T21" fmla="*/ 252 h 401"/>
                  <a:gd name="T22" fmla="*/ 430 w 538"/>
                  <a:gd name="T23" fmla="*/ 252 h 401"/>
                  <a:gd name="T24" fmla="*/ 430 w 538"/>
                  <a:gd name="T25" fmla="*/ 14 h 401"/>
                  <a:gd name="T26" fmla="*/ 446 w 538"/>
                  <a:gd name="T27" fmla="*/ 14 h 401"/>
                  <a:gd name="T28" fmla="*/ 446 w 538"/>
                  <a:gd name="T29" fmla="*/ 0 h 401"/>
                  <a:gd name="T30" fmla="*/ 96 w 538"/>
                  <a:gd name="T31" fmla="*/ 0 h 401"/>
                  <a:gd name="T32" fmla="*/ 96 w 538"/>
                  <a:gd name="T33" fmla="*/ 265 h 401"/>
                  <a:gd name="T34" fmla="*/ 108 w 538"/>
                  <a:gd name="T35" fmla="*/ 265 h 401"/>
                  <a:gd name="T36" fmla="*/ 108 w 538"/>
                  <a:gd name="T37" fmla="*/ 252 h 401"/>
                  <a:gd name="T38" fmla="*/ 0 w 538"/>
                  <a:gd name="T39" fmla="*/ 388 h 401"/>
                  <a:gd name="T40" fmla="*/ 54 w 538"/>
                  <a:gd name="T41" fmla="*/ 388 h 401"/>
                  <a:gd name="T42" fmla="*/ 54 w 538"/>
                  <a:gd name="T43" fmla="*/ 368 h 401"/>
                  <a:gd name="T44" fmla="*/ 0 w 538"/>
                  <a:gd name="T45" fmla="*/ 368 h 401"/>
                  <a:gd name="T46" fmla="*/ 0 w 538"/>
                  <a:gd name="T47" fmla="*/ 388 h 401"/>
                  <a:gd name="T48" fmla="*/ 316 w 538"/>
                  <a:gd name="T49" fmla="*/ 401 h 401"/>
                  <a:gd name="T50" fmla="*/ 430 w 538"/>
                  <a:gd name="T51" fmla="*/ 401 h 401"/>
                  <a:gd name="T52" fmla="*/ 430 w 538"/>
                  <a:gd name="T53" fmla="*/ 391 h 401"/>
                  <a:gd name="T54" fmla="*/ 316 w 538"/>
                  <a:gd name="T55" fmla="*/ 391 h 401"/>
                  <a:gd name="T56" fmla="*/ 316 w 538"/>
                  <a:gd name="T57" fmla="*/ 401 h 401"/>
                  <a:gd name="T58" fmla="*/ 523 w 538"/>
                  <a:gd name="T59" fmla="*/ 378 h 401"/>
                  <a:gd name="T60" fmla="*/ 538 w 538"/>
                  <a:gd name="T61" fmla="*/ 378 h 401"/>
                  <a:gd name="T62" fmla="*/ 538 w 538"/>
                  <a:gd name="T63" fmla="*/ 368 h 401"/>
                  <a:gd name="T64" fmla="*/ 523 w 538"/>
                  <a:gd name="T65" fmla="*/ 368 h 401"/>
                  <a:gd name="T66" fmla="*/ 523 w 538"/>
                  <a:gd name="T67" fmla="*/ 378 h 401"/>
                  <a:gd name="T68" fmla="*/ 523 w 538"/>
                  <a:gd name="T69" fmla="*/ 394 h 401"/>
                  <a:gd name="T70" fmla="*/ 538 w 538"/>
                  <a:gd name="T71" fmla="*/ 394 h 401"/>
                  <a:gd name="T72" fmla="*/ 538 w 538"/>
                  <a:gd name="T73" fmla="*/ 388 h 401"/>
                  <a:gd name="T74" fmla="*/ 523 w 538"/>
                  <a:gd name="T75" fmla="*/ 388 h 401"/>
                  <a:gd name="T76" fmla="*/ 523 w 538"/>
                  <a:gd name="T77" fmla="*/ 394 h 4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38"/>
                  <a:gd name="T118" fmla="*/ 0 h 401"/>
                  <a:gd name="T119" fmla="*/ 538 w 538"/>
                  <a:gd name="T120" fmla="*/ 401 h 4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38" h="401">
                    <a:moveTo>
                      <a:pt x="452" y="285"/>
                    </a:moveTo>
                    <a:lnTo>
                      <a:pt x="472" y="285"/>
                    </a:lnTo>
                    <a:lnTo>
                      <a:pt x="472" y="278"/>
                    </a:lnTo>
                    <a:lnTo>
                      <a:pt x="452" y="278"/>
                    </a:lnTo>
                    <a:lnTo>
                      <a:pt x="452" y="285"/>
                    </a:lnTo>
                    <a:close/>
                    <a:moveTo>
                      <a:pt x="121" y="239"/>
                    </a:moveTo>
                    <a:lnTo>
                      <a:pt x="121" y="27"/>
                    </a:lnTo>
                    <a:lnTo>
                      <a:pt x="417" y="27"/>
                    </a:lnTo>
                    <a:lnTo>
                      <a:pt x="417" y="239"/>
                    </a:lnTo>
                    <a:lnTo>
                      <a:pt x="121" y="239"/>
                    </a:lnTo>
                    <a:close/>
                    <a:moveTo>
                      <a:pt x="108" y="252"/>
                    </a:moveTo>
                    <a:lnTo>
                      <a:pt x="430" y="252"/>
                    </a:lnTo>
                    <a:lnTo>
                      <a:pt x="430" y="14"/>
                    </a:lnTo>
                    <a:lnTo>
                      <a:pt x="446" y="14"/>
                    </a:lnTo>
                    <a:lnTo>
                      <a:pt x="446" y="0"/>
                    </a:lnTo>
                    <a:lnTo>
                      <a:pt x="96" y="0"/>
                    </a:lnTo>
                    <a:lnTo>
                      <a:pt x="96" y="265"/>
                    </a:lnTo>
                    <a:lnTo>
                      <a:pt x="108" y="265"/>
                    </a:lnTo>
                    <a:lnTo>
                      <a:pt x="108" y="252"/>
                    </a:lnTo>
                    <a:close/>
                    <a:moveTo>
                      <a:pt x="0" y="388"/>
                    </a:moveTo>
                    <a:lnTo>
                      <a:pt x="54" y="388"/>
                    </a:lnTo>
                    <a:lnTo>
                      <a:pt x="54" y="368"/>
                    </a:lnTo>
                    <a:lnTo>
                      <a:pt x="0" y="368"/>
                    </a:lnTo>
                    <a:lnTo>
                      <a:pt x="0" y="388"/>
                    </a:lnTo>
                    <a:close/>
                    <a:moveTo>
                      <a:pt x="316" y="401"/>
                    </a:moveTo>
                    <a:lnTo>
                      <a:pt x="430" y="401"/>
                    </a:lnTo>
                    <a:lnTo>
                      <a:pt x="430" y="391"/>
                    </a:lnTo>
                    <a:lnTo>
                      <a:pt x="316" y="391"/>
                    </a:lnTo>
                    <a:lnTo>
                      <a:pt x="316" y="401"/>
                    </a:lnTo>
                    <a:close/>
                    <a:moveTo>
                      <a:pt x="523" y="378"/>
                    </a:moveTo>
                    <a:lnTo>
                      <a:pt x="538" y="378"/>
                    </a:lnTo>
                    <a:lnTo>
                      <a:pt x="538" y="368"/>
                    </a:lnTo>
                    <a:lnTo>
                      <a:pt x="523" y="368"/>
                    </a:lnTo>
                    <a:lnTo>
                      <a:pt x="523" y="378"/>
                    </a:lnTo>
                    <a:close/>
                    <a:moveTo>
                      <a:pt x="523" y="394"/>
                    </a:moveTo>
                    <a:lnTo>
                      <a:pt x="538" y="394"/>
                    </a:lnTo>
                    <a:lnTo>
                      <a:pt x="538" y="388"/>
                    </a:lnTo>
                    <a:lnTo>
                      <a:pt x="523" y="388"/>
                    </a:lnTo>
                    <a:lnTo>
                      <a:pt x="523" y="394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1" name="Line 142"/>
              <p:cNvSpPr>
                <a:spLocks noChangeShapeType="1"/>
              </p:cNvSpPr>
              <p:nvPr/>
            </p:nvSpPr>
            <p:spPr bwMode="auto">
              <a:xfrm>
                <a:off x="1084" y="1257"/>
                <a:ext cx="430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2" name="Line 143"/>
              <p:cNvSpPr>
                <a:spLocks noChangeShapeType="1"/>
              </p:cNvSpPr>
              <p:nvPr/>
            </p:nvSpPr>
            <p:spPr bwMode="auto">
              <a:xfrm flipV="1">
                <a:off x="1193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3" name="Line 144"/>
              <p:cNvSpPr>
                <a:spLocks noChangeShapeType="1"/>
              </p:cNvSpPr>
              <p:nvPr/>
            </p:nvSpPr>
            <p:spPr bwMode="auto">
              <a:xfrm flipV="1">
                <a:off x="1301" y="1257"/>
                <a:ext cx="1" cy="19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201" name="AutoShape 145"/>
            <p:cNvCxnSpPr>
              <a:cxnSpLocks noChangeShapeType="1"/>
              <a:stCxn id="6212" idx="4"/>
              <a:endCxn id="6188" idx="1"/>
            </p:cNvCxnSpPr>
            <p:nvPr/>
          </p:nvCxnSpPr>
          <p:spPr bwMode="auto">
            <a:xfrm>
              <a:off x="1679" y="2378"/>
              <a:ext cx="187" cy="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02" name="AutoShape 146"/>
            <p:cNvCxnSpPr>
              <a:cxnSpLocks noChangeShapeType="1"/>
              <a:stCxn id="6154" idx="2"/>
              <a:endCxn id="6187" idx="0"/>
            </p:cNvCxnSpPr>
            <p:nvPr/>
          </p:nvCxnSpPr>
          <p:spPr bwMode="auto">
            <a:xfrm>
              <a:off x="1902" y="1720"/>
              <a:ext cx="454" cy="31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03" name="AutoShape 147"/>
            <p:cNvCxnSpPr>
              <a:cxnSpLocks noChangeShapeType="1"/>
              <a:stCxn id="6154" idx="3"/>
              <a:endCxn id="6169" idx="1"/>
            </p:cNvCxnSpPr>
            <p:nvPr/>
          </p:nvCxnSpPr>
          <p:spPr bwMode="auto">
            <a:xfrm flipV="1">
              <a:off x="1960" y="1482"/>
              <a:ext cx="1880" cy="18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04" name="AutoShape 148"/>
            <p:cNvCxnSpPr>
              <a:cxnSpLocks noChangeShapeType="1"/>
              <a:stCxn id="6191" idx="0"/>
              <a:endCxn id="6170" idx="1"/>
            </p:cNvCxnSpPr>
            <p:nvPr/>
          </p:nvCxnSpPr>
          <p:spPr bwMode="auto">
            <a:xfrm flipV="1">
              <a:off x="3142" y="1810"/>
              <a:ext cx="314" cy="36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05" name="Text Box 149"/>
            <p:cNvSpPr txBox="1">
              <a:spLocks noChangeArrowheads="1"/>
            </p:cNvSpPr>
            <p:nvPr/>
          </p:nvSpPr>
          <p:spPr bwMode="auto">
            <a:xfrm>
              <a:off x="1123" y="1110"/>
              <a:ext cx="459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1800">
                  <a:latin typeface="Arial" pitchFamily="34" charset="0"/>
                </a:rPr>
                <a:t>AT&amp;T</a:t>
              </a:r>
            </a:p>
          </p:txBody>
        </p:sp>
        <p:sp>
          <p:nvSpPr>
            <p:cNvPr id="6206" name="Text Box 150"/>
            <p:cNvSpPr txBox="1">
              <a:spLocks noChangeArrowheads="1"/>
            </p:cNvSpPr>
            <p:nvPr/>
          </p:nvSpPr>
          <p:spPr bwMode="auto">
            <a:xfrm>
              <a:off x="2190" y="2206"/>
              <a:ext cx="357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1800">
                  <a:latin typeface="Arial" pitchFamily="34" charset="0"/>
                </a:rPr>
                <a:t>MIT</a:t>
              </a:r>
            </a:p>
          </p:txBody>
        </p:sp>
        <p:sp>
          <p:nvSpPr>
            <p:cNvPr id="6207" name="Text Box 151"/>
            <p:cNvSpPr txBox="1">
              <a:spLocks noChangeArrowheads="1"/>
            </p:cNvSpPr>
            <p:nvPr/>
          </p:nvSpPr>
          <p:spPr bwMode="auto">
            <a:xfrm>
              <a:off x="3671" y="1696"/>
              <a:ext cx="477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1800">
                  <a:latin typeface="Arial" pitchFamily="34" charset="0"/>
                </a:rPr>
                <a:t>Sprint</a:t>
              </a:r>
            </a:p>
          </p:txBody>
        </p:sp>
        <p:sp>
          <p:nvSpPr>
            <p:cNvPr id="6208" name="Rectangle 152"/>
            <p:cNvSpPr>
              <a:spLocks noChangeArrowheads="1"/>
            </p:cNvSpPr>
            <p:nvPr/>
          </p:nvSpPr>
          <p:spPr bwMode="auto">
            <a:xfrm>
              <a:off x="4528" y="956"/>
              <a:ext cx="116" cy="108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209" name="Rectangle 153"/>
            <p:cNvSpPr>
              <a:spLocks noChangeArrowheads="1"/>
            </p:cNvSpPr>
            <p:nvPr/>
          </p:nvSpPr>
          <p:spPr bwMode="auto">
            <a:xfrm>
              <a:off x="4508" y="719"/>
              <a:ext cx="116" cy="10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endParaRPr lang="en-US"/>
            </a:p>
          </p:txBody>
        </p:sp>
        <p:sp>
          <p:nvSpPr>
            <p:cNvPr id="6210" name="Text Box 154"/>
            <p:cNvSpPr txBox="1">
              <a:spLocks noChangeArrowheads="1"/>
            </p:cNvSpPr>
            <p:nvPr/>
          </p:nvSpPr>
          <p:spPr bwMode="auto">
            <a:xfrm>
              <a:off x="4605" y="662"/>
              <a:ext cx="933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1800">
                  <a:latin typeface="Arial" pitchFamily="34" charset="0"/>
                </a:rPr>
                <a:t>Interior router</a:t>
              </a:r>
            </a:p>
          </p:txBody>
        </p:sp>
        <p:sp>
          <p:nvSpPr>
            <p:cNvPr id="6211" name="Text Box 155"/>
            <p:cNvSpPr txBox="1">
              <a:spLocks noChangeArrowheads="1"/>
            </p:cNvSpPr>
            <p:nvPr/>
          </p:nvSpPr>
          <p:spPr bwMode="auto">
            <a:xfrm>
              <a:off x="4480" y="901"/>
              <a:ext cx="107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1800" dirty="0">
                  <a:latin typeface="Arial" pitchFamily="34" charset="0"/>
                </a:rPr>
                <a:t>  Border router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361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4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28600"/>
            <a:ext cx="9398000" cy="1270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Requirements of Internet-Wide Routing </a:t>
            </a:r>
          </a:p>
        </p:txBody>
      </p:sp>
      <p:sp>
        <p:nvSpPr>
          <p:cNvPr id="168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1642533"/>
            <a:ext cx="9652000" cy="4910667"/>
          </a:xfrm>
        </p:spPr>
        <p:txBody>
          <a:bodyPr/>
          <a:lstStyle/>
          <a:p>
            <a:r>
              <a:rPr lang="en-US" sz="3200" dirty="0"/>
              <a:t>Scalability</a:t>
            </a:r>
          </a:p>
          <a:p>
            <a:pPr lvl="1"/>
            <a:r>
              <a:rPr lang="en-US" sz="2700" dirty="0">
                <a:solidFill>
                  <a:srgbClr val="0070C0"/>
                </a:solidFill>
              </a:rPr>
              <a:t>Small routing tables: </a:t>
            </a:r>
            <a:r>
              <a:rPr lang="en-US" sz="2700" dirty="0"/>
              <a:t>Cannot have an entry per machine </a:t>
            </a:r>
            <a:r>
              <a:rPr lang="en-US" sz="2700" dirty="0">
                <a:sym typeface="Wingdings" pitchFamily="2" charset="2"/>
              </a:rPr>
              <a:t> causes large look up delay</a:t>
            </a:r>
            <a:endParaRPr lang="en-US" sz="2700" dirty="0"/>
          </a:p>
          <a:p>
            <a:pPr lvl="1"/>
            <a:r>
              <a:rPr lang="en-US" sz="2700" dirty="0">
                <a:solidFill>
                  <a:srgbClr val="0070C0"/>
                </a:solidFill>
              </a:rPr>
              <a:t>Small message overhead and fast convergence: </a:t>
            </a:r>
            <a:r>
              <a:rPr lang="en-US" sz="2700" dirty="0"/>
              <a:t>A link going up or down should not cause routing messages to spread to the whole Internet </a:t>
            </a:r>
          </a:p>
          <a:p>
            <a:pPr lvl="8"/>
            <a:endParaRPr lang="en-US" sz="1700" dirty="0"/>
          </a:p>
          <a:p>
            <a:r>
              <a:rPr lang="en-US" sz="3200" dirty="0"/>
              <a:t>Policy-compliant </a:t>
            </a:r>
          </a:p>
          <a:p>
            <a:pPr lvl="1"/>
            <a:r>
              <a:rPr lang="en-US" sz="2700" dirty="0"/>
              <a:t>Shortest path is not the only metric; Internet Service Providers </a:t>
            </a:r>
            <a:r>
              <a:rPr lang="en-US" sz="2700" dirty="0">
                <a:solidFill>
                  <a:srgbClr val="0070C0"/>
                </a:solidFill>
              </a:rPr>
              <a:t>(ISPs) want to maximize revenues! 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08830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1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 for Scaling</a:t>
            </a:r>
          </a:p>
        </p:txBody>
      </p:sp>
      <p:sp>
        <p:nvSpPr>
          <p:cNvPr id="168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354667"/>
            <a:ext cx="8602487" cy="575733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Need less information with increasing distance to destination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 Hierarchical</a:t>
            </a:r>
            <a:r>
              <a:rPr lang="en-US" dirty="0" smtClean="0">
                <a:solidFill>
                  <a:srgbClr val="0070C0"/>
                </a:solidFill>
              </a:rPr>
              <a:t> Routing and Addressing</a:t>
            </a:r>
          </a:p>
        </p:txBody>
      </p:sp>
    </p:spTree>
    <p:extLst>
      <p:ext uri="{BB962C8B-B14F-4D97-AF65-F5344CB8AC3E}">
        <p14:creationId xmlns:p14="http://schemas.microsoft.com/office/powerpoint/2010/main" val="41998438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79400" y="0"/>
            <a:ext cx="9567333" cy="1270000"/>
          </a:xfrm>
        </p:spPr>
        <p:txBody>
          <a:bodyPr/>
          <a:lstStyle/>
          <a:p>
            <a:r>
              <a:rPr lang="en-US" dirty="0" smtClean="0"/>
              <a:t>Hierarchical Addressing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9313333" cy="5647267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Clr>
                <a:srgbClr val="000099"/>
              </a:buClr>
              <a:buSzPct val="75000"/>
            </a:pPr>
            <a:r>
              <a:rPr lang="en-US" sz="3200" dirty="0" smtClean="0"/>
              <a:t>The </a:t>
            </a:r>
            <a:r>
              <a:rPr lang="en-US" sz="3200" dirty="0"/>
              <a:t>IP address space is divided into segments of contiguous chunk of addresses;   each such segment is described by a </a:t>
            </a:r>
            <a:r>
              <a:rPr lang="en-US" sz="3200" i="1" dirty="0">
                <a:solidFill>
                  <a:srgbClr val="0070C0"/>
                </a:solidFill>
              </a:rPr>
              <a:t>prefix</a:t>
            </a:r>
            <a:r>
              <a:rPr lang="en-US" sz="3200" dirty="0" smtClean="0">
                <a:solidFill>
                  <a:srgbClr val="0070C0"/>
                </a:solidFill>
              </a:rPr>
              <a:t>.</a:t>
            </a:r>
          </a:p>
          <a:p>
            <a:pPr lvl="8">
              <a:spcBef>
                <a:spcPct val="0"/>
              </a:spcBef>
              <a:buClr>
                <a:srgbClr val="000099"/>
              </a:buClr>
              <a:buSzPct val="75000"/>
            </a:pPr>
            <a:endParaRPr lang="en-US" sz="1800" dirty="0">
              <a:solidFill>
                <a:srgbClr val="0070C0"/>
              </a:solidFill>
            </a:endParaRPr>
          </a:p>
          <a:p>
            <a:pPr>
              <a:spcBef>
                <a:spcPct val="0"/>
              </a:spcBef>
              <a:buClr>
                <a:srgbClr val="000099"/>
              </a:buClr>
              <a:buSzPct val="75000"/>
            </a:pPr>
            <a:r>
              <a:rPr lang="en-US" sz="3200" dirty="0"/>
              <a:t>A prefix is of the form </a:t>
            </a:r>
            <a:r>
              <a:rPr lang="en-US" sz="3200" dirty="0">
                <a:solidFill>
                  <a:srgbClr val="0070C0"/>
                </a:solidFill>
              </a:rPr>
              <a:t>x/y </a:t>
            </a:r>
            <a:r>
              <a:rPr lang="en-US" sz="3200" dirty="0"/>
              <a:t>where </a:t>
            </a:r>
            <a:r>
              <a:rPr lang="en-US" sz="3200" dirty="0">
                <a:solidFill>
                  <a:srgbClr val="0070C0"/>
                </a:solidFill>
              </a:rPr>
              <a:t>x</a:t>
            </a:r>
            <a:r>
              <a:rPr lang="en-US" sz="3200" dirty="0"/>
              <a:t> is the prefix of all addresses in the segment, and </a:t>
            </a:r>
            <a:r>
              <a:rPr lang="en-US" sz="3200" dirty="0">
                <a:solidFill>
                  <a:srgbClr val="0070C0"/>
                </a:solidFill>
              </a:rPr>
              <a:t>y</a:t>
            </a:r>
            <a:r>
              <a:rPr lang="en-US" sz="3200" dirty="0"/>
              <a:t> is the length of the segment in </a:t>
            </a:r>
            <a:r>
              <a:rPr lang="en-US" sz="3200" dirty="0" smtClean="0"/>
              <a:t>bits</a:t>
            </a:r>
          </a:p>
          <a:p>
            <a:pPr lvl="8">
              <a:spcBef>
                <a:spcPct val="0"/>
              </a:spcBef>
              <a:buClr>
                <a:srgbClr val="000099"/>
              </a:buClr>
              <a:buSzPct val="75000"/>
            </a:pPr>
            <a:endParaRPr lang="en-US" sz="1700" dirty="0" smtClean="0"/>
          </a:p>
          <a:p>
            <a:r>
              <a:rPr lang="en-US" sz="3100" dirty="0" smtClean="0"/>
              <a:t>Addresses </a:t>
            </a:r>
            <a:r>
              <a:rPr lang="en-US" sz="3100" dirty="0"/>
              <a:t>that start with same prefix are co-located</a:t>
            </a:r>
          </a:p>
          <a:p>
            <a:pPr lvl="1"/>
            <a:r>
              <a:rPr lang="en-US" sz="2700" dirty="0"/>
              <a:t>E.g., all addresses that start with prefix 18/8 are in </a:t>
            </a:r>
            <a:r>
              <a:rPr lang="en-US" sz="2700" dirty="0" smtClean="0"/>
              <a:t>MIT</a:t>
            </a:r>
          </a:p>
          <a:p>
            <a:pPr lvl="8"/>
            <a:endParaRPr lang="en-US" sz="1700" dirty="0"/>
          </a:p>
          <a:p>
            <a:r>
              <a:rPr lang="en-US" sz="3100" dirty="0"/>
              <a:t>Entries in the routing/forwarding table are for IP prefixes </a:t>
            </a:r>
            <a:r>
              <a:rPr lang="en-US" sz="3100" dirty="0">
                <a:sym typeface="Wingdings" pitchFamily="2" charset="2"/>
              </a:rPr>
              <a:t> shorter routing tables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30812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1556" y="176389"/>
            <a:ext cx="9196917" cy="5856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Hierarchical Addressing </a:t>
            </a:r>
          </a:p>
        </p:txBody>
      </p:sp>
      <p:sp>
        <p:nvSpPr>
          <p:cNvPr id="141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6" y="4776611"/>
            <a:ext cx="9699624" cy="1996722"/>
          </a:xfrm>
        </p:spPr>
        <p:txBody>
          <a:bodyPr>
            <a:noAutofit/>
          </a:bodyPr>
          <a:lstStyle/>
          <a:p>
            <a:r>
              <a:rPr lang="en-US" sz="2400" dirty="0"/>
              <a:t>Forwarding tables in Berkeley can have one entry for all MIT’s machines.  E.g., (18/8, output-link)</a:t>
            </a:r>
          </a:p>
          <a:p>
            <a:r>
              <a:rPr lang="en-US" sz="2400" dirty="0"/>
              <a:t>Forwarding tables in Mechanical Engineering have one entry for all machines in EECS</a:t>
            </a:r>
          </a:p>
          <a:p>
            <a:r>
              <a:rPr lang="en-US" sz="2400" dirty="0"/>
              <a:t>But, a switch on the 9</a:t>
            </a:r>
            <a:r>
              <a:rPr lang="en-US" sz="2400" baseline="30000" dirty="0"/>
              <a:t>th</a:t>
            </a:r>
            <a:r>
              <a:rPr lang="en-US" sz="2400" dirty="0"/>
              <a:t> floor subnet knows about all machines on its subnet</a:t>
            </a:r>
          </a:p>
        </p:txBody>
      </p:sp>
      <p:sp>
        <p:nvSpPr>
          <p:cNvPr id="155" name="TextBox 154"/>
          <p:cNvSpPr txBox="1">
            <a:spLocks noChangeArrowheads="1"/>
          </p:cNvSpPr>
          <p:nvPr/>
        </p:nvSpPr>
        <p:spPr bwMode="auto">
          <a:xfrm>
            <a:off x="4318000" y="1016001"/>
            <a:ext cx="1100667" cy="841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/>
              <a:t>MIT</a:t>
            </a:r>
          </a:p>
          <a:p>
            <a:pPr eaLnBrk="1" hangingPunct="1"/>
            <a:r>
              <a:rPr lang="en-US"/>
              <a:t>18/8</a:t>
            </a:r>
          </a:p>
        </p:txBody>
      </p:sp>
      <p:sp>
        <p:nvSpPr>
          <p:cNvPr id="156" name="TextBox 155"/>
          <p:cNvSpPr txBox="1">
            <a:spLocks noChangeArrowheads="1"/>
          </p:cNvSpPr>
          <p:nvPr/>
        </p:nvSpPr>
        <p:spPr bwMode="auto">
          <a:xfrm>
            <a:off x="2455333" y="1693333"/>
            <a:ext cx="1608667" cy="85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/>
              <a:t>EECS</a:t>
            </a:r>
          </a:p>
          <a:p>
            <a:pPr eaLnBrk="1" hangingPunct="1"/>
            <a:r>
              <a:rPr lang="en-US"/>
              <a:t>18.26/16</a:t>
            </a:r>
          </a:p>
        </p:txBody>
      </p:sp>
      <p:sp>
        <p:nvSpPr>
          <p:cNvPr id="157" name="TextBox 156"/>
          <p:cNvSpPr txBox="1">
            <a:spLocks noChangeArrowheads="1"/>
          </p:cNvSpPr>
          <p:nvPr/>
        </p:nvSpPr>
        <p:spPr bwMode="auto">
          <a:xfrm>
            <a:off x="5842000" y="1938515"/>
            <a:ext cx="2286000" cy="85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/>
              <a:t>Mechanical</a:t>
            </a:r>
          </a:p>
          <a:p>
            <a:pPr eaLnBrk="1" hangingPunct="1"/>
            <a:r>
              <a:rPr lang="en-US"/>
              <a:t>18.17/16</a:t>
            </a:r>
          </a:p>
        </p:txBody>
      </p:sp>
      <p:sp>
        <p:nvSpPr>
          <p:cNvPr id="158" name="TextBox 157"/>
          <p:cNvSpPr txBox="1">
            <a:spLocks noChangeArrowheads="1"/>
          </p:cNvSpPr>
          <p:nvPr/>
        </p:nvSpPr>
        <p:spPr bwMode="auto">
          <a:xfrm>
            <a:off x="7958667" y="1938515"/>
            <a:ext cx="2286000" cy="85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/>
              <a:t>Dorms</a:t>
            </a:r>
          </a:p>
          <a:p>
            <a:pPr eaLnBrk="1" hangingPunct="1"/>
            <a:r>
              <a:rPr lang="en-US"/>
              <a:t>18.0/16</a:t>
            </a:r>
          </a:p>
        </p:txBody>
      </p:sp>
      <p:sp>
        <p:nvSpPr>
          <p:cNvPr id="159" name="TextBox 158"/>
          <p:cNvSpPr txBox="1">
            <a:spLocks noChangeArrowheads="1"/>
          </p:cNvSpPr>
          <p:nvPr/>
        </p:nvSpPr>
        <p:spPr bwMode="auto">
          <a:xfrm>
            <a:off x="931333" y="2624667"/>
            <a:ext cx="2540000" cy="85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/>
              <a:t>CSAIL</a:t>
            </a:r>
          </a:p>
          <a:p>
            <a:pPr eaLnBrk="1" hangingPunct="1"/>
            <a:r>
              <a:rPr lang="en-US"/>
              <a:t>18.26.128/17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2794000" y="3725333"/>
            <a:ext cx="3048000" cy="85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/>
              <a:t>9</a:t>
            </a:r>
            <a:r>
              <a:rPr lang="en-US" baseline="30000"/>
              <a:t>th</a:t>
            </a:r>
            <a:r>
              <a:rPr lang="en-US"/>
              <a:t> Floor in CSAIL </a:t>
            </a:r>
          </a:p>
          <a:p>
            <a:pPr eaLnBrk="1" hangingPunct="1"/>
            <a:r>
              <a:rPr lang="en-US"/>
              <a:t>18.26.240/24</a:t>
            </a:r>
          </a:p>
        </p:txBody>
      </p:sp>
      <p:cxnSp>
        <p:nvCxnSpPr>
          <p:cNvPr id="162" name="Straight Connector 161"/>
          <p:cNvCxnSpPr>
            <a:cxnSpLocks noChangeShapeType="1"/>
            <a:stCxn id="155" idx="1"/>
            <a:endCxn id="156" idx="0"/>
          </p:cNvCxnSpPr>
          <p:nvPr/>
        </p:nvCxnSpPr>
        <p:spPr bwMode="auto">
          <a:xfrm flipH="1">
            <a:off x="3259667" y="1436628"/>
            <a:ext cx="1058333" cy="25670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63"/>
          <p:cNvCxnSpPr>
            <a:cxnSpLocks noChangeShapeType="1"/>
          </p:cNvCxnSpPr>
          <p:nvPr/>
        </p:nvCxnSpPr>
        <p:spPr bwMode="auto">
          <a:xfrm>
            <a:off x="5334000" y="1478139"/>
            <a:ext cx="931333" cy="46037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Arrow Connector 165"/>
          <p:cNvCxnSpPr>
            <a:cxnSpLocks noChangeShapeType="1"/>
            <a:stCxn id="156" idx="1"/>
          </p:cNvCxnSpPr>
          <p:nvPr/>
        </p:nvCxnSpPr>
        <p:spPr bwMode="auto">
          <a:xfrm rot="10800000" flipV="1">
            <a:off x="1524000" y="2120195"/>
            <a:ext cx="931333" cy="50447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Arrow Connector 167"/>
          <p:cNvCxnSpPr>
            <a:cxnSpLocks noChangeShapeType="1"/>
          </p:cNvCxnSpPr>
          <p:nvPr/>
        </p:nvCxnSpPr>
        <p:spPr bwMode="auto">
          <a:xfrm>
            <a:off x="5334000" y="1478139"/>
            <a:ext cx="2794000" cy="46037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Arrow Connector 171"/>
          <p:cNvCxnSpPr>
            <a:cxnSpLocks noChangeShapeType="1"/>
          </p:cNvCxnSpPr>
          <p:nvPr/>
        </p:nvCxnSpPr>
        <p:spPr bwMode="auto">
          <a:xfrm>
            <a:off x="2963333" y="3480153"/>
            <a:ext cx="508000" cy="24518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4463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4147" grpId="0" build="p"/>
      <p:bldP spid="155" grpId="0"/>
      <p:bldP spid="156" grpId="0"/>
      <p:bldP spid="157" grpId="0"/>
      <p:bldP spid="158" grpId="0"/>
      <p:bldP spid="159" grpId="0"/>
      <p:bldP spid="1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84667"/>
            <a:ext cx="10160000" cy="1270000"/>
          </a:xfrm>
        </p:spPr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Longest Prefix Match </a:t>
            </a:r>
            <a:endParaRPr lang="en-US" sz="2000" i="1" dirty="0">
              <a:latin typeface="Gill Sans MT" panose="020B0502020104020203" pitchFamily="34" charset="0"/>
            </a:endParaRPr>
          </a:p>
        </p:txBody>
      </p:sp>
      <p:sp>
        <p:nvSpPr>
          <p:cNvPr id="22548" name="Text Box 31"/>
          <p:cNvSpPr txBox="1">
            <a:spLocks noChangeArrowheads="1"/>
          </p:cNvSpPr>
          <p:nvPr/>
        </p:nvSpPr>
        <p:spPr bwMode="auto">
          <a:xfrm>
            <a:off x="84665" y="1295400"/>
            <a:ext cx="9990667" cy="96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800" dirty="0">
                <a:latin typeface="Gill Sans MT" panose="020B0502020104020203" pitchFamily="34" charset="0"/>
              </a:rPr>
              <a:t>A Router forwards a packet according to the entry in the forwarding table that has the longest matching prefix</a:t>
            </a:r>
          </a:p>
        </p:txBody>
      </p:sp>
      <p:sp>
        <p:nvSpPr>
          <p:cNvPr id="37" name="AutoShape 5"/>
          <p:cNvSpPr>
            <a:spLocks noChangeArrowheads="1"/>
          </p:cNvSpPr>
          <p:nvPr/>
        </p:nvSpPr>
        <p:spPr bwMode="auto">
          <a:xfrm>
            <a:off x="3183467" y="2514601"/>
            <a:ext cx="3471333" cy="4191000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8"/>
          <p:cNvSpPr>
            <a:spLocks noChangeShapeType="1"/>
          </p:cNvSpPr>
          <p:nvPr/>
        </p:nvSpPr>
        <p:spPr bwMode="auto">
          <a:xfrm>
            <a:off x="1461911" y="4586427"/>
            <a:ext cx="169333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" name="Group 11"/>
          <p:cNvGrpSpPr>
            <a:grpSpLocks/>
          </p:cNvGrpSpPr>
          <p:nvPr/>
        </p:nvGrpSpPr>
        <p:grpSpPr bwMode="auto">
          <a:xfrm>
            <a:off x="6654800" y="3981124"/>
            <a:ext cx="1728611" cy="1947333"/>
            <a:chOff x="1824" y="1632"/>
            <a:chExt cx="1225" cy="1104"/>
          </a:xfrm>
        </p:grpSpPr>
        <p:sp>
          <p:nvSpPr>
            <p:cNvPr id="55" name="Line 12"/>
            <p:cNvSpPr>
              <a:spLocks noChangeShapeType="1"/>
            </p:cNvSpPr>
            <p:nvPr/>
          </p:nvSpPr>
          <p:spPr bwMode="auto">
            <a:xfrm>
              <a:off x="1832" y="163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56" name="Line 13"/>
            <p:cNvSpPr>
              <a:spLocks noChangeShapeType="1"/>
            </p:cNvSpPr>
            <p:nvPr/>
          </p:nvSpPr>
          <p:spPr bwMode="auto">
            <a:xfrm>
              <a:off x="1849" y="2208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57" name="Line 14"/>
            <p:cNvSpPr>
              <a:spLocks noChangeShapeType="1"/>
            </p:cNvSpPr>
            <p:nvPr/>
          </p:nvSpPr>
          <p:spPr bwMode="auto">
            <a:xfrm>
              <a:off x="1824" y="2736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p:sp>
        <p:nvSpPr>
          <p:cNvPr id="41" name="Text Box 17"/>
          <p:cNvSpPr txBox="1">
            <a:spLocks noChangeArrowheads="1"/>
          </p:cNvSpPr>
          <p:nvPr/>
        </p:nvSpPr>
        <p:spPr bwMode="auto">
          <a:xfrm>
            <a:off x="6697133" y="3931735"/>
            <a:ext cx="21166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eaLnBrk="1" hangingPunct="1"/>
            <a:r>
              <a:rPr lang="en-US" sz="1800"/>
              <a:t>Link 1, output</a:t>
            </a: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6697133" y="5138299"/>
            <a:ext cx="16017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eaLnBrk="1" hangingPunct="1"/>
            <a:r>
              <a:rPr lang="en-US" sz="1800" dirty="0"/>
              <a:t>Link 2, output</a:t>
            </a:r>
          </a:p>
        </p:txBody>
      </p: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6697133" y="5879068"/>
            <a:ext cx="16017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eaLnBrk="1" hangingPunct="1"/>
            <a:r>
              <a:rPr lang="en-US" sz="1800" dirty="0"/>
              <a:t>Link 3, output</a:t>
            </a:r>
          </a:p>
        </p:txBody>
      </p:sp>
      <p:sp>
        <p:nvSpPr>
          <p:cNvPr id="54" name="Text Box 37"/>
          <p:cNvSpPr txBox="1">
            <a:spLocks noChangeArrowheads="1"/>
          </p:cNvSpPr>
          <p:nvPr/>
        </p:nvSpPr>
        <p:spPr bwMode="auto">
          <a:xfrm>
            <a:off x="3327400" y="3124200"/>
            <a:ext cx="2993320" cy="440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43" tIns="44379" rIns="90343" bIns="44379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b="1" dirty="0" smtClean="0">
                <a:latin typeface="Arial" charset="0"/>
              </a:rPr>
              <a:t>Router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3368676" y="3520680"/>
            <a:ext cx="2993501" cy="44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43" tIns="44379" rIns="90343" bIns="44379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b="1" dirty="0">
                <a:solidFill>
                  <a:srgbClr val="FFFF00"/>
                </a:solidFill>
                <a:latin typeface="Arial" charset="0"/>
              </a:rPr>
              <a:t>Forwarding Table</a:t>
            </a:r>
          </a:p>
        </p:txBody>
      </p:sp>
      <p:sp>
        <p:nvSpPr>
          <p:cNvPr id="63" name="TextBox 77"/>
          <p:cNvSpPr txBox="1">
            <a:spLocks noChangeArrowheads="1"/>
          </p:cNvSpPr>
          <p:nvPr/>
        </p:nvSpPr>
        <p:spPr bwMode="auto">
          <a:xfrm>
            <a:off x="3445633" y="3947689"/>
            <a:ext cx="3020432" cy="410521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eaLnBrk="1" hangingPunct="1"/>
            <a:r>
              <a:rPr lang="en-US" sz="2000" b="1"/>
              <a:t>Destination   Out-link</a:t>
            </a:r>
          </a:p>
        </p:txBody>
      </p:sp>
      <p:sp>
        <p:nvSpPr>
          <p:cNvPr id="64" name="TextBox 78"/>
          <p:cNvSpPr txBox="1">
            <a:spLocks noChangeArrowheads="1"/>
          </p:cNvSpPr>
          <p:nvPr/>
        </p:nvSpPr>
        <p:spPr bwMode="auto">
          <a:xfrm>
            <a:off x="3453327" y="4364400"/>
            <a:ext cx="2989651" cy="40011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eaLnBrk="1" hangingPunct="1"/>
            <a:r>
              <a:rPr lang="en-US" sz="2000" dirty="0"/>
              <a:t>     </a:t>
            </a:r>
            <a:r>
              <a:rPr lang="en-US" sz="2000" dirty="0" smtClean="0"/>
              <a:t>18/8         </a:t>
            </a:r>
            <a:r>
              <a:rPr lang="en-US" sz="2000" dirty="0"/>
              <a:t>out-link 1</a:t>
            </a:r>
          </a:p>
        </p:txBody>
      </p:sp>
      <p:sp>
        <p:nvSpPr>
          <p:cNvPr id="65" name="TextBox 79"/>
          <p:cNvSpPr txBox="1">
            <a:spLocks noChangeArrowheads="1"/>
          </p:cNvSpPr>
          <p:nvPr/>
        </p:nvSpPr>
        <p:spPr bwMode="auto">
          <a:xfrm>
            <a:off x="3464870" y="4780194"/>
            <a:ext cx="2989651" cy="40011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eaLnBrk="1" hangingPunct="1"/>
            <a:r>
              <a:rPr lang="en-US" sz="2000" dirty="0"/>
              <a:t>   </a:t>
            </a:r>
            <a:r>
              <a:rPr lang="en-US" sz="2000" dirty="0" smtClean="0"/>
              <a:t>18.26/16     out-link </a:t>
            </a:r>
            <a:r>
              <a:rPr lang="en-US" sz="2000" dirty="0"/>
              <a:t>2</a:t>
            </a:r>
          </a:p>
        </p:txBody>
      </p:sp>
      <p:sp>
        <p:nvSpPr>
          <p:cNvPr id="66" name="TextBox 80"/>
          <p:cNvSpPr txBox="1">
            <a:spLocks noChangeArrowheads="1"/>
          </p:cNvSpPr>
          <p:nvPr/>
        </p:nvSpPr>
        <p:spPr bwMode="auto">
          <a:xfrm>
            <a:off x="3464870" y="5184438"/>
            <a:ext cx="2989651" cy="40011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eaLnBrk="1" hangingPunct="1"/>
            <a:r>
              <a:rPr lang="en-US" sz="2000" dirty="0"/>
              <a:t> </a:t>
            </a:r>
            <a:r>
              <a:rPr lang="en-US" sz="2000" dirty="0" smtClean="0"/>
              <a:t>18.20.0/24   out-link </a:t>
            </a:r>
            <a:r>
              <a:rPr lang="en-US" sz="2000" dirty="0"/>
              <a:t>3</a:t>
            </a:r>
          </a:p>
        </p:txBody>
      </p:sp>
      <p:sp>
        <p:nvSpPr>
          <p:cNvPr id="67" name="TextBox 81"/>
          <p:cNvSpPr txBox="1">
            <a:spLocks noChangeArrowheads="1"/>
          </p:cNvSpPr>
          <p:nvPr/>
        </p:nvSpPr>
        <p:spPr bwMode="auto">
          <a:xfrm>
            <a:off x="3472564" y="5600170"/>
            <a:ext cx="2989651" cy="410521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eaLnBrk="1" hangingPunct="1"/>
            <a:r>
              <a:rPr lang="en-US" sz="2000" dirty="0"/>
              <a:t>       </a:t>
            </a:r>
            <a:r>
              <a:rPr lang="en-US" sz="2000" dirty="0" smtClean="0"/>
              <a:t>        </a:t>
            </a:r>
            <a:endParaRPr lang="en-US" sz="2000" dirty="0"/>
          </a:p>
        </p:txBody>
      </p:sp>
      <p:sp>
        <p:nvSpPr>
          <p:cNvPr id="70" name="Rectangle 71"/>
          <p:cNvSpPr>
            <a:spLocks noChangeArrowheads="1"/>
          </p:cNvSpPr>
          <p:nvPr/>
        </p:nvSpPr>
        <p:spPr bwMode="auto">
          <a:xfrm>
            <a:off x="660401" y="3948569"/>
            <a:ext cx="2288554" cy="424436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r"/>
            <a:r>
              <a:rPr lang="en-US" sz="2800" dirty="0"/>
              <a:t> </a:t>
            </a:r>
            <a:r>
              <a:rPr lang="en-US" sz="2800" dirty="0" err="1" smtClean="0"/>
              <a:t>Dst</a:t>
            </a:r>
            <a:r>
              <a:rPr lang="en-US" sz="2800" dirty="0" smtClean="0"/>
              <a:t> = 18.26.1.1</a:t>
            </a:r>
            <a:endParaRPr lang="en-US" sz="2800" dirty="0"/>
          </a:p>
        </p:txBody>
      </p:sp>
      <p:sp>
        <p:nvSpPr>
          <p:cNvPr id="73" name="TextBox 79"/>
          <p:cNvSpPr txBox="1">
            <a:spLocks noChangeArrowheads="1"/>
          </p:cNvSpPr>
          <p:nvPr/>
        </p:nvSpPr>
        <p:spPr bwMode="auto">
          <a:xfrm>
            <a:off x="3479800" y="4781490"/>
            <a:ext cx="2989651" cy="40011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-112" charset="-128"/>
              </a:defRPr>
            </a:lvl9pPr>
          </a:lstStyle>
          <a:p>
            <a:pPr eaLnBrk="1" hangingPunct="1"/>
            <a:r>
              <a:rPr lang="en-US" sz="2000" dirty="0"/>
              <a:t>   </a:t>
            </a:r>
            <a:r>
              <a:rPr lang="en-US" sz="2000" dirty="0" smtClean="0"/>
              <a:t>18.26/16     out-link </a:t>
            </a:r>
            <a:r>
              <a:rPr lang="en-US" sz="2000" dirty="0"/>
              <a:t>2</a:t>
            </a:r>
          </a:p>
        </p:txBody>
      </p:sp>
      <p:cxnSp>
        <p:nvCxnSpPr>
          <p:cNvPr id="68" name="Straight Connector 85"/>
          <p:cNvCxnSpPr>
            <a:cxnSpLocks noChangeShapeType="1"/>
          </p:cNvCxnSpPr>
          <p:nvPr/>
        </p:nvCxnSpPr>
        <p:spPr bwMode="auto">
          <a:xfrm rot="5400000">
            <a:off x="4034609" y="4986283"/>
            <a:ext cx="2077190" cy="17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7612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Hierarchical addressing and routing give us scalability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Still need to tackle policies</a:t>
            </a:r>
          </a:p>
        </p:txBody>
      </p:sp>
    </p:spTree>
    <p:extLst>
      <p:ext uri="{BB962C8B-B14F-4D97-AF65-F5344CB8AC3E}">
        <p14:creationId xmlns:p14="http://schemas.microsoft.com/office/powerpoint/2010/main" val="2622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11"/>
          <p:cNvGrpSpPr>
            <a:grpSpLocks/>
          </p:cNvGrpSpPr>
          <p:nvPr/>
        </p:nvGrpSpPr>
        <p:grpSpPr bwMode="auto">
          <a:xfrm>
            <a:off x="8136524" y="3733800"/>
            <a:ext cx="1963351" cy="914399"/>
            <a:chOff x="384" y="2016"/>
            <a:chExt cx="1584" cy="1056"/>
          </a:xfrm>
          <a:solidFill>
            <a:schemeClr val="bg1">
              <a:lumMod val="65000"/>
            </a:schemeClr>
          </a:solidFill>
        </p:grpSpPr>
        <p:sp>
          <p:nvSpPr>
            <p:cNvPr id="57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" name="Group 11"/>
          <p:cNvGrpSpPr>
            <a:grpSpLocks/>
          </p:cNvGrpSpPr>
          <p:nvPr/>
        </p:nvGrpSpPr>
        <p:grpSpPr bwMode="auto">
          <a:xfrm>
            <a:off x="6070600" y="3810000"/>
            <a:ext cx="2048876" cy="914399"/>
            <a:chOff x="384" y="2016"/>
            <a:chExt cx="1653" cy="1056"/>
          </a:xfrm>
          <a:solidFill>
            <a:schemeClr val="bg1">
              <a:lumMod val="65000"/>
            </a:schemeClr>
          </a:solidFill>
        </p:grpSpPr>
        <p:sp>
          <p:nvSpPr>
            <p:cNvPr id="51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15"/>
            <p:cNvSpPr>
              <a:spLocks noChangeArrowheads="1"/>
            </p:cNvSpPr>
            <p:nvPr/>
          </p:nvSpPr>
          <p:spPr bwMode="auto">
            <a:xfrm>
              <a:off x="1125" y="2360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dirty="0" smtClean="0"/>
                <a:t>NYU</a:t>
              </a:r>
              <a:endParaRPr lang="en-US" dirty="0"/>
            </a:p>
          </p:txBody>
        </p:sp>
        <p:sp>
          <p:nvSpPr>
            <p:cNvPr id="55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" name="Group 11"/>
          <p:cNvGrpSpPr>
            <a:grpSpLocks/>
          </p:cNvGrpSpPr>
          <p:nvPr/>
        </p:nvGrpSpPr>
        <p:grpSpPr bwMode="auto">
          <a:xfrm>
            <a:off x="1354667" y="3810000"/>
            <a:ext cx="2048876" cy="914399"/>
            <a:chOff x="384" y="2016"/>
            <a:chExt cx="1653" cy="1056"/>
          </a:xfrm>
          <a:solidFill>
            <a:schemeClr val="bg1">
              <a:lumMod val="65000"/>
            </a:schemeClr>
          </a:solidFill>
        </p:grpSpPr>
        <p:sp>
          <p:nvSpPr>
            <p:cNvPr id="44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15"/>
            <p:cNvSpPr>
              <a:spLocks noChangeArrowheads="1"/>
            </p:cNvSpPr>
            <p:nvPr/>
          </p:nvSpPr>
          <p:spPr bwMode="auto">
            <a:xfrm>
              <a:off x="1125" y="2360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dirty="0" smtClean="0"/>
                <a:t>MIT</a:t>
              </a:r>
              <a:endParaRPr lang="en-US" dirty="0"/>
            </a:p>
          </p:txBody>
        </p:sp>
        <p:sp>
          <p:nvSpPr>
            <p:cNvPr id="49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78" name="Rectangle 3"/>
          <p:cNvSpPr>
            <a:spLocks noGrp="1" noChangeArrowheads="1"/>
          </p:cNvSpPr>
          <p:nvPr>
            <p:ph type="title"/>
          </p:nvPr>
        </p:nvSpPr>
        <p:spPr>
          <a:xfrm>
            <a:off x="254000" y="0"/>
            <a:ext cx="9652000" cy="1270000"/>
          </a:xfrm>
        </p:spPr>
        <p:txBody>
          <a:bodyPr/>
          <a:lstStyle/>
          <a:p>
            <a:r>
              <a:rPr lang="en-US" sz="3600" dirty="0"/>
              <a:t>Inter-AS Relationship: Transit vs. Peering</a:t>
            </a:r>
          </a:p>
        </p:txBody>
      </p:sp>
      <p:grpSp>
        <p:nvGrpSpPr>
          <p:cNvPr id="24579" name="Group 4"/>
          <p:cNvGrpSpPr>
            <a:grpSpLocks/>
          </p:cNvGrpSpPr>
          <p:nvPr/>
        </p:nvGrpSpPr>
        <p:grpSpPr bwMode="auto">
          <a:xfrm>
            <a:off x="6479117" y="2527654"/>
            <a:ext cx="2487083" cy="931333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4613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80" name="Group 11"/>
          <p:cNvGrpSpPr>
            <a:grpSpLocks/>
          </p:cNvGrpSpPr>
          <p:nvPr/>
        </p:nvGrpSpPr>
        <p:grpSpPr bwMode="auto">
          <a:xfrm>
            <a:off x="1354667" y="2455334"/>
            <a:ext cx="2201333" cy="788459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4607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1" name="Text Box 25"/>
          <p:cNvSpPr txBox="1">
            <a:spLocks noChangeArrowheads="1"/>
          </p:cNvSpPr>
          <p:nvPr/>
        </p:nvSpPr>
        <p:spPr bwMode="auto">
          <a:xfrm>
            <a:off x="7096675" y="2704042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Arial" pitchFamily="34" charset="0"/>
              </a:rPr>
              <a:t>AS-3</a:t>
            </a:r>
          </a:p>
        </p:txBody>
      </p:sp>
      <p:sp>
        <p:nvSpPr>
          <p:cNvPr id="24582" name="Text Box 27"/>
          <p:cNvSpPr txBox="1">
            <a:spLocks noChangeArrowheads="1"/>
          </p:cNvSpPr>
          <p:nvPr/>
        </p:nvSpPr>
        <p:spPr bwMode="auto">
          <a:xfrm>
            <a:off x="1992862" y="2651126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AS-2</a:t>
            </a:r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24583" name="Picture 28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34" y="3836459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4" name="Group 30"/>
          <p:cNvGrpSpPr>
            <a:grpSpLocks/>
          </p:cNvGrpSpPr>
          <p:nvPr/>
        </p:nvGrpSpPr>
        <p:grpSpPr bwMode="auto">
          <a:xfrm>
            <a:off x="3471333" y="1185333"/>
            <a:ext cx="3556000" cy="1016000"/>
            <a:chOff x="384" y="2016"/>
            <a:chExt cx="1776" cy="1248"/>
          </a:xfrm>
          <a:solidFill>
            <a:schemeClr val="bg1">
              <a:lumMod val="65000"/>
            </a:schemeClr>
          </a:solidFill>
        </p:grpSpPr>
        <p:sp>
          <p:nvSpPr>
            <p:cNvPr id="24601" name="Oval 31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Oval 32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3" name="Oval 33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Oval 34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Oval 35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Oval 36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5" name="Text Box 37"/>
          <p:cNvSpPr txBox="1">
            <a:spLocks noChangeArrowheads="1"/>
          </p:cNvSpPr>
          <p:nvPr/>
        </p:nvSpPr>
        <p:spPr bwMode="auto">
          <a:xfrm>
            <a:off x="4778926" y="1439334"/>
            <a:ext cx="889665" cy="47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AS-1</a:t>
            </a:r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24586" name="Picture 39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3866445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7" name="Picture 40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7" y="3866445"/>
            <a:ext cx="677333" cy="67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8" name="Line 41"/>
          <p:cNvSpPr>
            <a:spLocks noChangeShapeType="1"/>
          </p:cNvSpPr>
          <p:nvPr/>
        </p:nvSpPr>
        <p:spPr bwMode="auto">
          <a:xfrm flipH="1">
            <a:off x="2319515" y="3243792"/>
            <a:ext cx="51152" cy="661458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4589" name="Line 42"/>
          <p:cNvSpPr>
            <a:spLocks noChangeShapeType="1"/>
          </p:cNvSpPr>
          <p:nvPr/>
        </p:nvSpPr>
        <p:spPr bwMode="auto">
          <a:xfrm flipH="1">
            <a:off x="3217333" y="2047876"/>
            <a:ext cx="1016000" cy="60325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4590" name="Text Box 43"/>
          <p:cNvSpPr txBox="1">
            <a:spLocks noChangeArrowheads="1"/>
          </p:cNvSpPr>
          <p:nvPr/>
        </p:nvSpPr>
        <p:spPr bwMode="auto">
          <a:xfrm>
            <a:off x="762000" y="3243792"/>
            <a:ext cx="152400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Transit ($)</a:t>
            </a:r>
          </a:p>
        </p:txBody>
      </p:sp>
      <p:sp>
        <p:nvSpPr>
          <p:cNvPr id="24591" name="Text Box 44"/>
          <p:cNvSpPr txBox="1">
            <a:spLocks noChangeArrowheads="1"/>
          </p:cNvSpPr>
          <p:nvPr/>
        </p:nvSpPr>
        <p:spPr bwMode="auto">
          <a:xfrm>
            <a:off x="1862667" y="2047875"/>
            <a:ext cx="2116667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Transit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</a:rPr>
              <a:t>($)</a:t>
            </a:r>
            <a:endParaRPr lang="en-US" sz="20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4592" name="Text Box 46"/>
          <p:cNvSpPr txBox="1">
            <a:spLocks noChangeArrowheads="1"/>
          </p:cNvSpPr>
          <p:nvPr/>
        </p:nvSpPr>
        <p:spPr bwMode="auto">
          <a:xfrm>
            <a:off x="8043333" y="3276600"/>
            <a:ext cx="1862667" cy="40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Transit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</a:rPr>
              <a:t>($)</a:t>
            </a:r>
            <a:endParaRPr lang="en-US" sz="20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4593" name="Line 47"/>
          <p:cNvSpPr>
            <a:spLocks noChangeShapeType="1"/>
          </p:cNvSpPr>
          <p:nvPr/>
        </p:nvSpPr>
        <p:spPr bwMode="auto">
          <a:xfrm flipH="1">
            <a:off x="7196667" y="3358444"/>
            <a:ext cx="0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4594" name="Line 48"/>
          <p:cNvSpPr>
            <a:spLocks noChangeShapeType="1"/>
          </p:cNvSpPr>
          <p:nvPr/>
        </p:nvSpPr>
        <p:spPr bwMode="auto">
          <a:xfrm flipH="1">
            <a:off x="8466667" y="3358444"/>
            <a:ext cx="0" cy="5080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4595" name="Line 49"/>
          <p:cNvSpPr>
            <a:spLocks noChangeShapeType="1"/>
          </p:cNvSpPr>
          <p:nvPr/>
        </p:nvSpPr>
        <p:spPr bwMode="auto">
          <a:xfrm flipH="1" flipV="1">
            <a:off x="3471333" y="2950986"/>
            <a:ext cx="3081513" cy="78154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4596" name="Text Box 50"/>
          <p:cNvSpPr txBox="1">
            <a:spLocks noChangeArrowheads="1"/>
          </p:cNvSpPr>
          <p:nvPr/>
        </p:nvSpPr>
        <p:spPr bwMode="auto">
          <a:xfrm>
            <a:off x="3471334" y="2540000"/>
            <a:ext cx="3067403" cy="41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Peering (no money)</a:t>
            </a:r>
          </a:p>
        </p:txBody>
      </p:sp>
      <p:sp>
        <p:nvSpPr>
          <p:cNvPr id="24597" name="Text Box 56"/>
          <p:cNvSpPr txBox="1">
            <a:spLocks noChangeArrowheads="1"/>
          </p:cNvSpPr>
          <p:nvPr/>
        </p:nvSpPr>
        <p:spPr bwMode="auto">
          <a:xfrm>
            <a:off x="5334001" y="3302001"/>
            <a:ext cx="2233083" cy="40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Transit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</a:rPr>
              <a:t>($)</a:t>
            </a:r>
            <a:endParaRPr lang="en-US" sz="20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4598" name="Line 57"/>
          <p:cNvSpPr>
            <a:spLocks noChangeShapeType="1"/>
          </p:cNvSpPr>
          <p:nvPr/>
        </p:nvSpPr>
        <p:spPr bwMode="auto">
          <a:xfrm>
            <a:off x="6163028" y="1952626"/>
            <a:ext cx="779639" cy="587374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1599" tIns="50799" rIns="101599" bIns="50799"/>
          <a:lstStyle/>
          <a:p>
            <a:endParaRPr lang="en-US"/>
          </a:p>
        </p:txBody>
      </p:sp>
      <p:sp>
        <p:nvSpPr>
          <p:cNvPr id="24599" name="Text Box 58"/>
          <p:cNvSpPr txBox="1">
            <a:spLocks noChangeArrowheads="1"/>
          </p:cNvSpPr>
          <p:nvPr/>
        </p:nvSpPr>
        <p:spPr bwMode="auto">
          <a:xfrm>
            <a:off x="6434667" y="2047875"/>
            <a:ext cx="2063750" cy="40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rgbClr val="FF0000"/>
                </a:solidFill>
                <a:latin typeface="Arial" pitchFamily="34" charset="0"/>
              </a:rPr>
              <a:t>Transit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</a:rPr>
              <a:t>($)</a:t>
            </a:r>
            <a:endParaRPr lang="en-US" sz="20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60" name="Rectangle 3"/>
          <p:cNvSpPr txBox="1">
            <a:spLocks noChangeArrowheads="1"/>
          </p:cNvSpPr>
          <p:nvPr/>
        </p:nvSpPr>
        <p:spPr bwMode="auto">
          <a:xfrm>
            <a:off x="84667" y="4861278"/>
            <a:ext cx="9826626" cy="199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99" tIns="50799" rIns="101599" bIns="50799"/>
          <a:lstStyle/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Transit relationship</a:t>
            </a:r>
          </a:p>
          <a:p>
            <a:pPr marL="888991" lvl="1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One AS is a customer of the other AS, who is the provider; </a:t>
            </a:r>
            <a:r>
              <a:rPr lang="en-US" kern="0" dirty="0">
                <a:solidFill>
                  <a:srgbClr val="011C8C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rPr>
              <a:t>customer pays provider both for sending and receiving packets</a:t>
            </a:r>
          </a:p>
          <a:p>
            <a:pPr marL="380996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Peering relationship</a:t>
            </a:r>
          </a:p>
          <a:p>
            <a:pPr marL="888991" lvl="1" indent="-380996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-112" charset="-128"/>
                <a:cs typeface="ＭＳ Ｐゴシック" pitchFamily="-112" charset="-128"/>
              </a:rPr>
              <a:t>Two ASs forward packets for each other without exchanging money</a:t>
            </a:r>
          </a:p>
        </p:txBody>
      </p:sp>
    </p:spTree>
    <p:extLst>
      <p:ext uri="{BB962C8B-B14F-4D97-AF65-F5344CB8AC3E}">
        <p14:creationId xmlns:p14="http://schemas.microsoft.com/office/powerpoint/2010/main" val="352135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5" grpId="0" animBg="1"/>
      <p:bldP spid="24596" grpId="0"/>
      <p:bldP spid="6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6FF"/>
      </a:accent1>
      <a:accent2>
        <a:srgbClr val="FF0000"/>
      </a:accent2>
      <a:accent3>
        <a:srgbClr val="00B050"/>
      </a:accent3>
      <a:accent4>
        <a:srgbClr val="7030A0"/>
      </a:accent4>
      <a:accent5>
        <a:srgbClr val="4BACC6"/>
      </a:accent5>
      <a:accent6>
        <a:srgbClr val="00339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wrap="none" rtlCol="0">
        <a:spAutoFit/>
      </a:bodyPr>
      <a:lstStyle>
        <a:defPPr algn="ctr">
          <a:defRPr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60023</TotalTime>
  <Words>1187</Words>
  <Application>Microsoft Office PowerPoint</Application>
  <PresentationFormat>Custom</PresentationFormat>
  <Paragraphs>236</Paragraphs>
  <Slides>19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Network Layer:  Internet-Wide Routing &amp; BGP</vt:lpstr>
      <vt:lpstr>Inter-Domain Routing </vt:lpstr>
      <vt:lpstr>Requirements of Internet-Wide Routing </vt:lpstr>
      <vt:lpstr>Idea for Scaling</vt:lpstr>
      <vt:lpstr>Hierarchical Addressing</vt:lpstr>
      <vt:lpstr>Hierarchical Addressing </vt:lpstr>
      <vt:lpstr>Longest Prefix Match </vt:lpstr>
      <vt:lpstr>PowerPoint Presentation</vt:lpstr>
      <vt:lpstr>Inter-AS Relationship: Transit vs. Peering</vt:lpstr>
      <vt:lpstr>Policy-Based Routing</vt:lpstr>
      <vt:lpstr>Desirable Incoming Policies</vt:lpstr>
      <vt:lpstr>How Does AS-2 Control Incoming Traffic?</vt:lpstr>
      <vt:lpstr>Desirable Outgoing Policies</vt:lpstr>
      <vt:lpstr>How Does AS-2 Control Outgoing Traffic? </vt:lpstr>
      <vt:lpstr>Enforcing Policies (i.e., making money) </vt:lpstr>
      <vt:lpstr>BGP: Border Gateway Protocol</vt:lpstr>
      <vt:lpstr>BGP</vt:lpstr>
      <vt:lpstr>BGP Update Message Processing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dina</cp:lastModifiedBy>
  <cp:revision>3119</cp:revision>
  <dcterms:created xsi:type="dcterms:W3CDTF">2004-05-06T09:28:21Z</dcterms:created>
  <dcterms:modified xsi:type="dcterms:W3CDTF">2014-03-14T19:00:52Z</dcterms:modified>
</cp:coreProperties>
</file>