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ppt/tags/tag3.xml" ContentType="application/vnd.openxmlformats-officedocument.presentationml.tags+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tags/tag6.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777" autoAdjust="0"/>
  </p:normalViewPr>
  <p:slideViewPr>
    <p:cSldViewPr snapToGrid="0" snapToObjects="1">
      <p:cViewPr varScale="1">
        <p:scale>
          <a:sx n="74" d="100"/>
          <a:sy n="74" d="100"/>
        </p:scale>
        <p:origin x="-22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A482CD-3C85-124D-8BD5-DD00287ABE41}" type="datetimeFigureOut">
              <a:rPr lang="en-US" smtClean="0"/>
              <a:t>4/2/13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A98A5E-89B4-CE49-BBEE-1AA0C1DFA082}" type="slidenum">
              <a:rPr lang="en-US" smtClean="0"/>
              <a:t>‹#›</a:t>
            </a:fld>
            <a:endParaRPr lang="en-US"/>
          </a:p>
        </p:txBody>
      </p:sp>
    </p:spTree>
    <p:extLst>
      <p:ext uri="{BB962C8B-B14F-4D97-AF65-F5344CB8AC3E}">
        <p14:creationId xmlns:p14="http://schemas.microsoft.com/office/powerpoint/2010/main" val="28862602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 everyone, I’m Swarun.</a:t>
            </a:r>
            <a:r>
              <a:rPr lang="en-US" baseline="0" dirty="0" smtClean="0"/>
              <a:t> </a:t>
            </a:r>
            <a:r>
              <a:rPr lang="en-US" dirty="0" smtClean="0"/>
              <a:t>I’m going to review the last topic for the day – Congestion Control in the context of TCP and Data</a:t>
            </a:r>
            <a:r>
              <a:rPr lang="en-US" baseline="0" dirty="0" smtClean="0"/>
              <a:t> Center TCP. </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a:t>
            </a:fld>
            <a:endParaRPr lang="en-US"/>
          </a:p>
        </p:txBody>
      </p:sp>
    </p:spTree>
    <p:extLst>
      <p:ext uri="{BB962C8B-B14F-4D97-AF65-F5344CB8AC3E}">
        <p14:creationId xmlns:p14="http://schemas.microsoft.com/office/powerpoint/2010/main" val="1268421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cast happens when several</a:t>
            </a:r>
            <a:r>
              <a:rPr lang="en-US" baseline="0" dirty="0" smtClean="0"/>
              <a:t> mice flows collide in sync.</a:t>
            </a:r>
          </a:p>
          <a:p>
            <a:endParaRPr lang="en-US" baseline="0" dirty="0" smtClean="0"/>
          </a:p>
          <a:p>
            <a:r>
              <a:rPr lang="en-US" baseline="0" dirty="0" smtClean="0"/>
              <a:t>For example let’s consider a MAP reduce scenario where the master is querying multiple workers.</a:t>
            </a:r>
          </a:p>
          <a:p>
            <a:endParaRPr lang="en-US" baseline="0" dirty="0" smtClean="0"/>
          </a:p>
          <a:p>
            <a:r>
              <a:rPr lang="en-US" baseline="0" dirty="0" smtClean="0"/>
              <a:t>The problem is that their responses arrive in sync. So they are going to very quickly overflow the buffer at the master.</a:t>
            </a:r>
          </a:p>
          <a:p>
            <a:endParaRPr lang="en-US" baseline="0" dirty="0" smtClean="0"/>
          </a:p>
          <a:p>
            <a:r>
              <a:rPr lang="en-US" baseline="0" dirty="0" smtClean="0"/>
              <a:t>And so packets from worker 4 are lost, and retransmitted only after TCP timeout of 300 </a:t>
            </a:r>
            <a:r>
              <a:rPr lang="en-US" baseline="0" dirty="0" err="1" smtClean="0"/>
              <a:t>ms.</a:t>
            </a:r>
            <a:endParaRPr lang="en-US" baseline="0" dirty="0" smtClean="0"/>
          </a:p>
          <a:p>
            <a:endParaRPr lang="en-US" baseline="0" dirty="0" smtClean="0"/>
          </a:p>
          <a:p>
            <a:r>
              <a:rPr lang="en-US" baseline="0" dirty="0" smtClean="0"/>
              <a:t>This means that packets from worker 4 have incurred a huge delay.</a:t>
            </a:r>
          </a:p>
        </p:txBody>
      </p:sp>
      <p:sp>
        <p:nvSpPr>
          <p:cNvPr id="4" name="Slide Number Placeholder 3"/>
          <p:cNvSpPr>
            <a:spLocks noGrp="1"/>
          </p:cNvSpPr>
          <p:nvPr>
            <p:ph type="sldNum" sz="quarter" idx="10"/>
          </p:nvPr>
        </p:nvSpPr>
        <p:spPr/>
        <p:txBody>
          <a:bodyPr/>
          <a:lstStyle/>
          <a:p>
            <a:fld id="{32A98A5E-89B4-CE49-BBEE-1AA0C1DFA082}" type="slidenum">
              <a:rPr lang="en-US" smtClean="0"/>
              <a:t>12</a:t>
            </a:fld>
            <a:endParaRPr lang="en-US"/>
          </a:p>
        </p:txBody>
      </p:sp>
    </p:spTree>
    <p:extLst>
      <p:ext uri="{BB962C8B-B14F-4D97-AF65-F5344CB8AC3E}">
        <p14:creationId xmlns:p14="http://schemas.microsoft.com/office/powerpoint/2010/main" val="3483674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problem is</a:t>
            </a:r>
            <a:r>
              <a:rPr lang="en-US" baseline="0" dirty="0" smtClean="0"/>
              <a:t> queue buildup.</a:t>
            </a:r>
          </a:p>
          <a:p>
            <a:endParaRPr lang="en-US" baseline="0" dirty="0" smtClean="0"/>
          </a:p>
          <a:p>
            <a:r>
              <a:rPr lang="en-US" dirty="0" err="1" smtClean="0"/>
              <a:t>Baiscally</a:t>
            </a:r>
            <a:r>
              <a:rPr lang="en-US" dirty="0" smtClean="0"/>
              <a:t>, elephant flows make queues</a:t>
            </a:r>
            <a:r>
              <a:rPr lang="en-US" baseline="0" dirty="0" smtClean="0"/>
              <a:t> build up very fast and this increases the delay for the mice flows.</a:t>
            </a:r>
          </a:p>
          <a:p>
            <a:endParaRPr lang="en-US" baseline="0" dirty="0" smtClean="0"/>
          </a:p>
          <a:p>
            <a:r>
              <a:rPr lang="en-US" dirty="0" smtClean="0"/>
              <a:t>So let’s say the sender 1</a:t>
            </a:r>
            <a:r>
              <a:rPr lang="en-US" baseline="0" dirty="0" smtClean="0"/>
              <a:t> is sending a big elephant flow and sender 2 is sending a small mouse flow.</a:t>
            </a:r>
          </a:p>
          <a:p>
            <a:endParaRPr lang="en-US" baseline="0" dirty="0" smtClean="0"/>
          </a:p>
          <a:p>
            <a:r>
              <a:rPr lang="en-US" baseline="0" dirty="0" smtClean="0"/>
              <a:t>The problem is that sender 1 fills up the queue a lot… so packets from sender 2 can be dropped.</a:t>
            </a:r>
          </a:p>
          <a:p>
            <a:endParaRPr lang="en-US" baseline="0" dirty="0" smtClean="0"/>
          </a:p>
          <a:p>
            <a:r>
              <a:rPr lang="en-US" baseline="0" dirty="0" smtClean="0"/>
              <a:t>Even if a packet is not dropped.. It is highly delayed because it has to wait for packets from the elephant flow to clear up.</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13</a:t>
            </a:fld>
            <a:endParaRPr lang="en-US"/>
          </a:p>
        </p:txBody>
      </p:sp>
    </p:spTree>
    <p:extLst>
      <p:ext uri="{BB962C8B-B14F-4D97-AF65-F5344CB8AC3E}">
        <p14:creationId xmlns:p14="http://schemas.microsoft.com/office/powerpoint/2010/main" val="1121980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a:t>
            </a:r>
            <a:r>
              <a:rPr lang="en-US" baseline="0" dirty="0" smtClean="0"/>
              <a:t> solution that DCTCP adopts is to leverage ECN or explicit congestion notification</a:t>
            </a:r>
          </a:p>
          <a:p>
            <a:endParaRPr lang="en-US" baseline="0" dirty="0" smtClean="0"/>
          </a:p>
          <a:p>
            <a:r>
              <a:rPr lang="en-US" baseline="0" dirty="0" smtClean="0"/>
              <a:t>Basically if there is just one flow and no congestion, ECN doesn’t do anything.</a:t>
            </a:r>
          </a:p>
          <a:p>
            <a:endParaRPr lang="en-US" baseline="0" dirty="0" smtClean="0"/>
          </a:p>
          <a:p>
            <a:r>
              <a:rPr lang="en-US" baseline="0" dirty="0" smtClean="0"/>
              <a:t>But suppose there are two flows that fill up a buffer in a router.</a:t>
            </a:r>
          </a:p>
          <a:p>
            <a:endParaRPr lang="en-US" baseline="0" dirty="0" smtClean="0"/>
          </a:p>
          <a:p>
            <a:r>
              <a:rPr lang="en-US" baseline="0" dirty="0" smtClean="0"/>
              <a:t>Then the router marks some of the packets in the buffer, Say, here it wants to have no more than 3 packets in the buffer.. So it marks packets 4 and 5.</a:t>
            </a:r>
          </a:p>
          <a:p>
            <a:endParaRPr lang="en-US" baseline="0" dirty="0" smtClean="0"/>
          </a:p>
          <a:p>
            <a:r>
              <a:rPr lang="en-US" baseline="0" dirty="0" smtClean="0"/>
              <a:t>These marks are retained at the receiver and given back to the sender using the ACKs. </a:t>
            </a:r>
            <a:br>
              <a:rPr lang="en-US" baseline="0" dirty="0" smtClean="0"/>
            </a:br>
            <a:r>
              <a:rPr lang="en-US" baseline="0" dirty="0" smtClean="0"/>
              <a:t>The senders then responds by slowing down their transmission next time.</a:t>
            </a:r>
          </a:p>
        </p:txBody>
      </p:sp>
      <p:sp>
        <p:nvSpPr>
          <p:cNvPr id="4" name="Slide Number Placeholder 3"/>
          <p:cNvSpPr>
            <a:spLocks noGrp="1"/>
          </p:cNvSpPr>
          <p:nvPr>
            <p:ph type="sldNum" sz="quarter" idx="10"/>
          </p:nvPr>
        </p:nvSpPr>
        <p:spPr/>
        <p:txBody>
          <a:bodyPr/>
          <a:lstStyle/>
          <a:p>
            <a:fld id="{9026EA2B-EFC1-4DB2-A297-B21C4C7A67B1}"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how should the sender’s respond?</a:t>
            </a:r>
            <a:r>
              <a:rPr lang="en-US" baseline="0" dirty="0" smtClean="0"/>
              <a:t> Here are DC-TCP’s key ideas:</a:t>
            </a:r>
          </a:p>
          <a:p>
            <a:endParaRPr lang="en-US" baseline="0" dirty="0" smtClean="0"/>
          </a:p>
          <a:p>
            <a:r>
              <a:rPr lang="en-US" baseline="0" dirty="0" smtClean="0"/>
              <a:t>First, it reacts in proportion to the extent of congestion and not its presence.</a:t>
            </a:r>
          </a:p>
          <a:p>
            <a:endParaRPr lang="en-US" baseline="0" dirty="0" smtClean="0"/>
          </a:p>
          <a:p>
            <a:r>
              <a:rPr lang="en-US" dirty="0" smtClean="0"/>
              <a:t>For</a:t>
            </a:r>
            <a:r>
              <a:rPr lang="en-US" baseline="0" dirty="0" smtClean="0"/>
              <a:t> example.. Suppose the ECN marks were received for 8 out of the 10 received packets.</a:t>
            </a:r>
          </a:p>
          <a:p>
            <a:r>
              <a:rPr lang="en-US" baseline="0" dirty="0" smtClean="0"/>
              <a:t>TCP would just consider this as losses… so it would cut </a:t>
            </a:r>
            <a:r>
              <a:rPr lang="en-US" baseline="0" dirty="0" err="1" smtClean="0"/>
              <a:t>cwnd</a:t>
            </a:r>
            <a:r>
              <a:rPr lang="en-US" baseline="0" dirty="0" smtClean="0"/>
              <a:t> by 50%.</a:t>
            </a:r>
          </a:p>
          <a:p>
            <a:r>
              <a:rPr lang="en-US" baseline="0" dirty="0" smtClean="0"/>
              <a:t>However DCTCP observes that it was not 100% but just 80% of packets that faced congestion… so it would cut the window by just 40%.</a:t>
            </a:r>
          </a:p>
          <a:p>
            <a:endParaRPr lang="en-US" baseline="0" dirty="0" smtClean="0"/>
          </a:p>
          <a:p>
            <a:r>
              <a:rPr lang="en-US" baseline="0" dirty="0" smtClean="0"/>
              <a:t>Similarly, if just 10% of the packets suffer congestion, again TCP cuts the window by the full 50%.. But DC-TCP cuts the window by 5%.</a:t>
            </a:r>
          </a:p>
          <a:p>
            <a:endParaRPr lang="en-US" baseline="0" dirty="0" smtClean="0"/>
          </a:p>
        </p:txBody>
      </p:sp>
      <p:sp>
        <p:nvSpPr>
          <p:cNvPr id="4" name="Slide Number Placeholder 3"/>
          <p:cNvSpPr>
            <a:spLocks noGrp="1"/>
          </p:cNvSpPr>
          <p:nvPr>
            <p:ph type="sldNum" sz="quarter" idx="10"/>
          </p:nvPr>
        </p:nvSpPr>
        <p:spPr/>
        <p:txBody>
          <a:bodyPr/>
          <a:lstStyle/>
          <a:p>
            <a:fld id="{A770630E-C6A9-444B-A16B-2B64151D1DEE}"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pPr eaLnBrk="1" hangingPunct="1">
              <a:spcBef>
                <a:spcPct val="0"/>
              </a:spcBef>
            </a:pPr>
            <a:r>
              <a:rPr lang="en-US" dirty="0" smtClean="0">
                <a:ea typeface="ＭＳ Ｐゴシック" charset="-128"/>
                <a:cs typeface="ＭＳ Ｐゴシック" charset="-128"/>
              </a:rPr>
              <a:t>Implementing the DCTCP algorithm</a:t>
            </a:r>
            <a:r>
              <a:rPr lang="en-US" baseline="0" dirty="0" smtClean="0">
                <a:ea typeface="ＭＳ Ｐゴシック" charset="-128"/>
                <a:cs typeface="ＭＳ Ｐゴシック" charset="-128"/>
              </a:rPr>
              <a:t> is very simple.</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r>
              <a:rPr lang="en-US" baseline="0" dirty="0" smtClean="0">
                <a:ea typeface="ＭＳ Ｐゴシック" charset="-128"/>
                <a:cs typeface="ＭＳ Ｐゴシック" charset="-128"/>
              </a:rPr>
              <a:t>At each router, we mark packets only when their queue size is bigger than some constant K.</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r>
              <a:rPr lang="en-US" baseline="0" dirty="0" smtClean="0">
                <a:ea typeface="ＭＳ Ｐゴシック" charset="-128"/>
                <a:cs typeface="ＭＳ Ｐゴシック" charset="-128"/>
              </a:rPr>
              <a:t>Now at each sender we maintain a constant called alpha.</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r>
              <a:rPr lang="en-US" baseline="0" dirty="0" smtClean="0">
                <a:ea typeface="ＭＳ Ｐゴシック" charset="-128"/>
                <a:cs typeface="ＭＳ Ｐゴシック" charset="-128"/>
              </a:rPr>
              <a:t>We first calculate F which is the fraction of ACKs that were marked.</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r>
              <a:rPr lang="en-US" baseline="0" dirty="0" smtClean="0">
                <a:ea typeface="ＭＳ Ｐゴシック" charset="-128"/>
                <a:cs typeface="ＭＳ Ｐゴシック" charset="-128"/>
              </a:rPr>
              <a:t>Now alpha is simply the running average of F. In our example, we set g = 1 so that alpha = F.</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r>
              <a:rPr lang="en-US" baseline="0" dirty="0" smtClean="0">
                <a:ea typeface="ＭＳ Ｐゴシック" charset="-128"/>
                <a:cs typeface="ＭＳ Ｐゴシック" charset="-128"/>
              </a:rPr>
              <a:t>So basically the congestion window is decreased by alpha/2… </a:t>
            </a:r>
          </a:p>
          <a:p>
            <a:pPr eaLnBrk="1" hangingPunct="1">
              <a:spcBef>
                <a:spcPct val="0"/>
              </a:spcBef>
            </a:pPr>
            <a:r>
              <a:rPr lang="en-US" baseline="0" dirty="0" smtClean="0">
                <a:ea typeface="ＭＳ Ｐゴシック" charset="-128"/>
                <a:cs typeface="ＭＳ Ｐゴシック" charset="-128"/>
              </a:rPr>
              <a:t>In effect, if all </a:t>
            </a:r>
            <a:r>
              <a:rPr lang="en-US" baseline="0" dirty="0" err="1" smtClean="0">
                <a:ea typeface="ＭＳ Ｐゴシック" charset="-128"/>
                <a:cs typeface="ＭＳ Ｐゴシック" charset="-128"/>
              </a:rPr>
              <a:t>acks</a:t>
            </a:r>
            <a:r>
              <a:rPr lang="en-US" baseline="0" dirty="0" smtClean="0">
                <a:ea typeface="ＭＳ Ｐゴシック" charset="-128"/>
                <a:cs typeface="ＭＳ Ｐゴシック" charset="-128"/>
              </a:rPr>
              <a:t> are marked… alpha = 1 so </a:t>
            </a:r>
            <a:r>
              <a:rPr lang="en-US" baseline="0" dirty="0" err="1" smtClean="0">
                <a:ea typeface="ＭＳ Ｐゴシック" charset="-128"/>
                <a:cs typeface="ＭＳ Ｐゴシック" charset="-128"/>
              </a:rPr>
              <a:t>cwnd</a:t>
            </a:r>
            <a:r>
              <a:rPr lang="en-US" baseline="0" dirty="0" smtClean="0">
                <a:ea typeface="ＭＳ Ｐゴシック" charset="-128"/>
                <a:cs typeface="ＭＳ Ｐゴシック" charset="-128"/>
              </a:rPr>
              <a:t> is halved just like in TCP.</a:t>
            </a:r>
          </a:p>
          <a:p>
            <a:pPr eaLnBrk="1" hangingPunct="1">
              <a:spcBef>
                <a:spcPct val="0"/>
              </a:spcBef>
            </a:pPr>
            <a:r>
              <a:rPr lang="en-US" baseline="0" dirty="0" smtClean="0">
                <a:ea typeface="ＭＳ Ｐゴシック" charset="-128"/>
                <a:cs typeface="ＭＳ Ｐゴシック" charset="-128"/>
              </a:rPr>
              <a:t>But, if no </a:t>
            </a:r>
            <a:r>
              <a:rPr lang="en-US" baseline="0" dirty="0" err="1" smtClean="0">
                <a:ea typeface="ＭＳ Ｐゴシック" charset="-128"/>
                <a:cs typeface="ＭＳ Ｐゴシック" charset="-128"/>
              </a:rPr>
              <a:t>acks</a:t>
            </a:r>
            <a:r>
              <a:rPr lang="en-US" baseline="0" dirty="0" smtClean="0">
                <a:ea typeface="ＭＳ Ｐゴシック" charset="-128"/>
                <a:cs typeface="ＭＳ Ｐゴシック" charset="-128"/>
              </a:rPr>
              <a:t> are marked.. </a:t>
            </a:r>
            <a:r>
              <a:rPr lang="en-US" baseline="0" dirty="0" err="1" smtClean="0">
                <a:ea typeface="ＭＳ Ｐゴシック" charset="-128"/>
                <a:cs typeface="ＭＳ Ｐゴシック" charset="-128"/>
              </a:rPr>
              <a:t>cwnd</a:t>
            </a:r>
            <a:r>
              <a:rPr lang="en-US" baseline="0" dirty="0" smtClean="0">
                <a:ea typeface="ＭＳ Ｐゴシック" charset="-128"/>
                <a:cs typeface="ＭＳ Ｐゴシック" charset="-128"/>
              </a:rPr>
              <a:t> is kept the same.</a:t>
            </a:r>
          </a:p>
          <a:p>
            <a:pPr eaLnBrk="1" hangingPunct="1">
              <a:spcBef>
                <a:spcPct val="0"/>
              </a:spcBef>
            </a:pPr>
            <a:r>
              <a:rPr lang="en-US" baseline="0" dirty="0" smtClean="0">
                <a:ea typeface="ＭＳ Ｐゴシック" charset="-128"/>
                <a:cs typeface="ＭＳ Ｐゴシック" charset="-128"/>
              </a:rPr>
              <a:t>What’s interesting is that if some </a:t>
            </a:r>
            <a:r>
              <a:rPr lang="en-US" baseline="0" dirty="0" err="1" smtClean="0">
                <a:ea typeface="ＭＳ Ｐゴシック" charset="-128"/>
                <a:cs typeface="ＭＳ Ｐゴシック" charset="-128"/>
              </a:rPr>
              <a:t>acks</a:t>
            </a:r>
            <a:r>
              <a:rPr lang="en-US" baseline="0" dirty="0" smtClean="0">
                <a:ea typeface="ＭＳ Ｐゴシック" charset="-128"/>
                <a:cs typeface="ＭＳ Ｐゴシック" charset="-128"/>
              </a:rPr>
              <a:t> are marked and some are not, the cut in </a:t>
            </a:r>
            <a:r>
              <a:rPr lang="en-US" baseline="0" dirty="0" err="1" smtClean="0">
                <a:ea typeface="ＭＳ Ｐゴシック" charset="-128"/>
                <a:cs typeface="ＭＳ Ｐゴシック" charset="-128"/>
              </a:rPr>
              <a:t>cwnd</a:t>
            </a:r>
            <a:r>
              <a:rPr lang="en-US" baseline="0" dirty="0" smtClean="0">
                <a:ea typeface="ＭＳ Ｐゴシック" charset="-128"/>
                <a:cs typeface="ＭＳ Ｐゴシック" charset="-128"/>
              </a:rPr>
              <a:t> is proportional to the percent of packets that are marked.</a:t>
            </a:r>
          </a:p>
          <a:p>
            <a:pPr eaLnBrk="1" hangingPunct="1">
              <a:spcBef>
                <a:spcPct val="0"/>
              </a:spcBef>
            </a:pPr>
            <a:endParaRPr lang="en-US" baseline="0" dirty="0" smtClean="0">
              <a:ea typeface="ＭＳ Ｐゴシック" charset="-128"/>
              <a:cs typeface="ＭＳ Ｐゴシック" charset="-128"/>
            </a:endParaRPr>
          </a:p>
          <a:p>
            <a:pPr eaLnBrk="1" hangingPunct="1">
              <a:spcBef>
                <a:spcPct val="0"/>
              </a:spcBef>
            </a:pPr>
            <a:endParaRPr lang="en-US" baseline="0" dirty="0" smtClean="0">
              <a:ea typeface="ＭＳ Ｐゴシック" charset="-128"/>
              <a:cs typeface="ＭＳ Ｐゴシック" charset="-128"/>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6E4A6DD6-72AA-A648-96C7-19F688F76A4D}" type="slidenum">
              <a:rPr lang="en-US">
                <a:latin typeface="Calibri" charset="0"/>
                <a:ea typeface="Arial" charset="0"/>
                <a:cs typeface="Arial" charset="0"/>
              </a:rPr>
              <a:pPr/>
              <a:t>16</a:t>
            </a:fld>
            <a:endParaRPr lang="en-US">
              <a:latin typeface="Calibri" charset="0"/>
              <a:ea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that was a quick review of the concepts… So let’s now look at a sample question from quiz 2 of spring 2011.</a:t>
            </a:r>
          </a:p>
          <a:p>
            <a:endParaRPr lang="en-US" dirty="0" smtClean="0"/>
          </a:p>
          <a:p>
            <a:r>
              <a:rPr lang="en-US" dirty="0" smtClean="0"/>
              <a:t>Here we have a source</a:t>
            </a:r>
            <a:r>
              <a:rPr lang="en-US" baseline="0" dirty="0" smtClean="0"/>
              <a:t> and destination connected by a router.</a:t>
            </a:r>
          </a:p>
          <a:p>
            <a:endParaRPr lang="en-US" baseline="0" dirty="0" smtClean="0"/>
          </a:p>
          <a:p>
            <a:r>
              <a:rPr lang="en-US" baseline="0" dirty="0" smtClean="0"/>
              <a:t>The source link has a capacity of 100 packets/s and a one way delay of 0.1 sec… meaning that you can ignore the delay in the reverse direction.</a:t>
            </a:r>
          </a:p>
          <a:p>
            <a:endParaRPr lang="en-US" baseline="0" dirty="0" smtClean="0"/>
          </a:p>
          <a:p>
            <a:r>
              <a:rPr lang="en-US" baseline="0" dirty="0" smtClean="0"/>
              <a:t>The router can buffer up to a 100 packets.</a:t>
            </a:r>
          </a:p>
          <a:p>
            <a:endParaRPr lang="en-US" baseline="0" dirty="0" smtClean="0"/>
          </a:p>
          <a:p>
            <a:r>
              <a:rPr lang="en-US" baseline="0" dirty="0" smtClean="0"/>
              <a:t>The destination link is poorer.. It has a capacity of 10 packets/s and a delay of 1s.</a:t>
            </a:r>
          </a:p>
          <a:p>
            <a:endParaRPr lang="en-US" baseline="0" dirty="0" smtClean="0"/>
          </a:p>
          <a:p>
            <a:r>
              <a:rPr lang="en-US" baseline="0" dirty="0" smtClean="0"/>
              <a:t>So the question is: </a:t>
            </a:r>
            <a:r>
              <a:rPr lang="en-US" dirty="0" smtClean="0"/>
              <a:t>What’s the max-throughput (in </a:t>
            </a:r>
            <a:r>
              <a:rPr lang="en-US" dirty="0" err="1" smtClean="0"/>
              <a:t>pkts</a:t>
            </a:r>
            <a:r>
              <a:rPr lang="en-US" dirty="0" smtClean="0"/>
              <a:t>/s) if the source uses </a:t>
            </a:r>
            <a:r>
              <a:rPr lang="en-US" dirty="0" err="1" smtClean="0">
                <a:solidFill>
                  <a:srgbClr val="0000FF"/>
                </a:solidFill>
              </a:rPr>
              <a:t>cwnd</a:t>
            </a:r>
            <a:r>
              <a:rPr lang="en-US" dirty="0" smtClean="0">
                <a:solidFill>
                  <a:srgbClr val="0000FF"/>
                </a:solidFill>
              </a:rPr>
              <a:t> = 5 </a:t>
            </a:r>
            <a:r>
              <a:rPr lang="en-US" dirty="0" err="1" smtClean="0">
                <a:solidFill>
                  <a:srgbClr val="0000FF"/>
                </a:solidFill>
              </a:rPr>
              <a:t>pkts</a:t>
            </a:r>
            <a:r>
              <a:rPr lang="en-US" dirty="0" smtClean="0"/>
              <a:t>? (And you</a:t>
            </a:r>
            <a:r>
              <a:rPr lang="en-US" baseline="0" dirty="0" smtClean="0"/>
              <a:t> can assume that ACKs are delivered instantly)</a:t>
            </a:r>
            <a:endParaRPr lang="en-US" dirty="0" smtClean="0"/>
          </a:p>
          <a:p>
            <a:endParaRPr lang="en-US" dirty="0" smtClean="0"/>
          </a:p>
          <a:p>
            <a:r>
              <a:rPr lang="en-US" dirty="0" smtClean="0"/>
              <a:t>Answer: 5/1.1 packets/s</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17</a:t>
            </a:fld>
            <a:endParaRPr lang="en-US"/>
          </a:p>
        </p:txBody>
      </p:sp>
    </p:spTree>
    <p:extLst>
      <p:ext uri="{BB962C8B-B14F-4D97-AF65-F5344CB8AC3E}">
        <p14:creationId xmlns:p14="http://schemas.microsoft.com/office/powerpoint/2010/main" val="977690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a:t>
            </a:r>
            <a:r>
              <a:rPr lang="en-US" baseline="0" dirty="0" smtClean="0"/>
              <a:t> 10 </a:t>
            </a:r>
            <a:r>
              <a:rPr lang="en-US" dirty="0" smtClean="0"/>
              <a:t>packets/s</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18</a:t>
            </a:fld>
            <a:endParaRPr lang="en-US"/>
          </a:p>
        </p:txBody>
      </p:sp>
    </p:spTree>
    <p:extLst>
      <p:ext uri="{BB962C8B-B14F-4D97-AF65-F5344CB8AC3E}">
        <p14:creationId xmlns:p14="http://schemas.microsoft.com/office/powerpoint/2010/main" val="977690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111 packets</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19</a:t>
            </a:fld>
            <a:endParaRPr lang="en-US"/>
          </a:p>
        </p:txBody>
      </p:sp>
    </p:spTree>
    <p:extLst>
      <p:ext uri="{BB962C8B-B14F-4D97-AF65-F5344CB8AC3E}">
        <p14:creationId xmlns:p14="http://schemas.microsoft.com/office/powerpoint/2010/main" val="977690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51 packets</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20</a:t>
            </a:fld>
            <a:endParaRPr lang="en-US"/>
          </a:p>
        </p:txBody>
      </p:sp>
    </p:spTree>
    <p:extLst>
      <p:ext uri="{BB962C8B-B14F-4D97-AF65-F5344CB8AC3E}">
        <p14:creationId xmlns:p14="http://schemas.microsoft.com/office/powerpoint/2010/main" val="977690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Managing Congestion is a big problem in the</a:t>
            </a:r>
            <a:r>
              <a:rPr lang="en-US" baseline="0" dirty="0" smtClean="0"/>
              <a:t> Internet.</a:t>
            </a:r>
          </a:p>
          <a:p>
            <a:endParaRPr lang="en-US" baseline="0" dirty="0" smtClean="0"/>
          </a:p>
          <a:p>
            <a:r>
              <a:rPr lang="en-US" baseline="0" dirty="0" smtClean="0"/>
              <a:t>Basically, the Internet has a large number of sources competing for bandwidth and buffer space.</a:t>
            </a:r>
          </a:p>
          <a:p>
            <a:endParaRPr lang="en-US" baseline="0" dirty="0" smtClean="0"/>
          </a:p>
          <a:p>
            <a:r>
              <a:rPr lang="en-US" baseline="0" dirty="0" smtClean="0"/>
              <a:t>Let’s consider an example. Here we have two sources sending data to the same destination.</a:t>
            </a:r>
          </a:p>
          <a:p>
            <a:endParaRPr lang="en-US" baseline="0" dirty="0" smtClean="0"/>
          </a:p>
          <a:p>
            <a:r>
              <a:rPr lang="en-US" baseline="0" dirty="0" smtClean="0"/>
              <a:t>Packets from both sources hit at an intermediate router R1 before moving to their destination D. As always, R1 has a buffer to handle the burst of packets from both sources.</a:t>
            </a:r>
          </a:p>
          <a:p>
            <a:endParaRPr lang="en-US" baseline="0" dirty="0" smtClean="0"/>
          </a:p>
          <a:p>
            <a:r>
              <a:rPr lang="en-US" baseline="0" dirty="0" smtClean="0"/>
              <a:t>Now you might wonder why this is a big deal! After all, it’s obvious that the 2 Mb/s link is the bottleneck. So each source can send at most 1 Mb/s.</a:t>
            </a:r>
          </a:p>
          <a:p>
            <a:endParaRPr lang="en-US" baseline="0" dirty="0" smtClean="0"/>
          </a:p>
          <a:p>
            <a:r>
              <a:rPr lang="en-US" baseline="0" dirty="0" smtClean="0"/>
              <a:t>The problem is that sources are not aware of the state of the network. So they don’t know that there’s a 2 Mb/s bottleneck link in the first place!</a:t>
            </a:r>
          </a:p>
          <a:p>
            <a:endParaRPr lang="en-US" baseline="0" dirty="0" smtClean="0"/>
          </a:p>
          <a:p>
            <a:r>
              <a:rPr lang="en-US" baseline="0" dirty="0" smtClean="0"/>
              <a:t>Moreover, they are not aware of each other. So they don’t know that they have to split the 2 Mb/s.</a:t>
            </a:r>
          </a:p>
          <a:p>
            <a:endParaRPr lang="en-US" baseline="0" dirty="0" smtClean="0"/>
          </a:p>
          <a:p>
            <a:r>
              <a:rPr lang="en-US" baseline="0" dirty="0" smtClean="0"/>
              <a:t>This manifests itself as a number of problems:</a:t>
            </a:r>
          </a:p>
          <a:p>
            <a:endParaRPr lang="en-US" baseline="0" dirty="0" smtClean="0"/>
          </a:p>
          <a:p>
            <a:r>
              <a:rPr lang="en-US" baseline="0" dirty="0" smtClean="0"/>
              <a:t>Packets may be lost when buffers at routers overflow. So then why don’t we just have bigger buffers at the routers?</a:t>
            </a:r>
          </a:p>
          <a:p>
            <a:endParaRPr lang="en-US" baseline="0" dirty="0" smtClean="0"/>
          </a:p>
          <a:p>
            <a:r>
              <a:rPr lang="en-US" dirty="0" smtClean="0"/>
              <a:t>Sadly,</a:t>
            </a:r>
            <a:r>
              <a:rPr lang="en-US" baseline="0" dirty="0" smtClean="0"/>
              <a:t> that will cause long delays since packets will have to wait in long queues in such buffers. </a:t>
            </a:r>
          </a:p>
          <a:p>
            <a:r>
              <a:rPr lang="en-US" baseline="0" dirty="0" smtClean="0"/>
              <a:t>So how do we deal with this?</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2</a:t>
            </a:fld>
            <a:endParaRPr lang="en-US"/>
          </a:p>
        </p:txBody>
      </p:sp>
    </p:spTree>
    <p:extLst>
      <p:ext uri="{BB962C8B-B14F-4D97-AF65-F5344CB8AC3E}">
        <p14:creationId xmlns:p14="http://schemas.microsoft.com/office/powerpoint/2010/main" val="1884263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solution that the Internet adopts</a:t>
            </a:r>
            <a:r>
              <a:rPr lang="en-US" baseline="0" dirty="0" smtClean="0"/>
              <a:t> is Congestion control.</a:t>
            </a:r>
          </a:p>
          <a:p>
            <a:endParaRPr lang="en-US" baseline="0" dirty="0" smtClean="0"/>
          </a:p>
          <a:p>
            <a:r>
              <a:rPr lang="en-US" baseline="0" dirty="0" smtClean="0"/>
              <a:t>Basically, we ask senders to slow down when there’s congestion.</a:t>
            </a:r>
          </a:p>
          <a:p>
            <a:endParaRPr lang="en-US" baseline="0" dirty="0" smtClean="0"/>
          </a:p>
          <a:p>
            <a:r>
              <a:rPr lang="en-US" baseline="0" dirty="0" smtClean="0"/>
              <a:t>But how much do the senders slow down? </a:t>
            </a:r>
          </a:p>
          <a:p>
            <a:endParaRPr lang="en-US" baseline="0" dirty="0" smtClean="0"/>
          </a:p>
          <a:p>
            <a:r>
              <a:rPr lang="en-US" baseline="0" dirty="0" smtClean="0"/>
              <a:t>To understand this, let’s revisit our example. How did we decide what rates S1 and S2 must send at?</a:t>
            </a:r>
          </a:p>
          <a:p>
            <a:endParaRPr lang="en-US" baseline="0" dirty="0" smtClean="0"/>
          </a:p>
          <a:p>
            <a:r>
              <a:rPr lang="en-US" baseline="0" dirty="0" smtClean="0"/>
              <a:t>Our first consideration is Efficiency: We want to maximize the utilization of the network.</a:t>
            </a:r>
          </a:p>
          <a:p>
            <a:endParaRPr lang="en-US" baseline="0" dirty="0" smtClean="0"/>
          </a:p>
          <a:p>
            <a:r>
              <a:rPr lang="en-US" baseline="0" dirty="0" smtClean="0"/>
              <a:t>In this case, the network has a bottleneck link with a capacity of 2Mb/s. So the throughputs from the two sources must add up to 2 Mb/s.</a:t>
            </a:r>
          </a:p>
          <a:p>
            <a:r>
              <a:rPr lang="en-US" baseline="0" dirty="0" smtClean="0"/>
              <a:t>But there are many ways to choose S1 and S2 so that they add up to 2 Mb/s.</a:t>
            </a:r>
          </a:p>
          <a:p>
            <a:endParaRPr lang="en-US" baseline="0" dirty="0" smtClean="0"/>
          </a:p>
          <a:p>
            <a:r>
              <a:rPr lang="en-US" baseline="0" dirty="0" smtClean="0"/>
              <a:t>So we need a second consideration – fairness, so that each sender gets a fair share of the link.</a:t>
            </a:r>
          </a:p>
          <a:p>
            <a:r>
              <a:rPr lang="en-US" baseline="0" dirty="0" smtClean="0"/>
              <a:t>In other words, S1 = S2.. And of course they need to be 1 Mb/s for both fairness and efficiency.</a:t>
            </a:r>
          </a:p>
        </p:txBody>
      </p:sp>
      <p:sp>
        <p:nvSpPr>
          <p:cNvPr id="4" name="Slide Number Placeholder 3"/>
          <p:cNvSpPr>
            <a:spLocks noGrp="1"/>
          </p:cNvSpPr>
          <p:nvPr>
            <p:ph type="sldNum" sz="quarter" idx="10"/>
          </p:nvPr>
        </p:nvSpPr>
        <p:spPr/>
        <p:txBody>
          <a:bodyPr/>
          <a:lstStyle/>
          <a:p>
            <a:fld id="{32A98A5E-89B4-CE49-BBEE-1AA0C1DFA082}" type="slidenum">
              <a:rPr lang="en-US" smtClean="0"/>
              <a:t>3</a:t>
            </a:fld>
            <a:endParaRPr lang="en-US"/>
          </a:p>
        </p:txBody>
      </p:sp>
    </p:spTree>
    <p:extLst>
      <p:ext uri="{BB962C8B-B14F-4D97-AF65-F5344CB8AC3E}">
        <p14:creationId xmlns:p14="http://schemas.microsoft.com/office/powerpoint/2010/main" val="369945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fact, this generalizes to something called Max Min fairness in a multi hop network.</a:t>
            </a:r>
          </a:p>
          <a:p>
            <a:endParaRPr lang="en-US" baseline="0" dirty="0" smtClean="0"/>
          </a:p>
          <a:p>
            <a:r>
              <a:rPr lang="en-US" baseline="0" dirty="0" smtClean="0"/>
              <a:t>The principle of max min fairness is that each user gets the minimum of their demand and fair share.</a:t>
            </a:r>
          </a:p>
          <a:p>
            <a:endParaRPr lang="en-US" baseline="0" dirty="0" smtClean="0"/>
          </a:p>
          <a:p>
            <a:r>
              <a:rPr lang="en-US" baseline="0" dirty="0" smtClean="0"/>
              <a:t>So let</a:t>
            </a:r>
            <a:r>
              <a:rPr lang="fr-FR" baseline="0" dirty="0" smtClean="0"/>
              <a:t>’</a:t>
            </a:r>
            <a:r>
              <a:rPr lang="en-US" baseline="0" dirty="0" smtClean="0"/>
              <a:t>s try and solve an example problem. Here we have 3 sources connected to R1. R1 has a bottleneck link of 9 Mb/s to the destination.</a:t>
            </a:r>
          </a:p>
          <a:p>
            <a:endParaRPr lang="en-US" baseline="0" dirty="0" smtClean="0"/>
          </a:p>
          <a:p>
            <a:r>
              <a:rPr lang="en-US" baseline="0" dirty="0" smtClean="0"/>
              <a:t>Let’s say the demands of S1 is 1 Mb/s, S2 is 7 Mb/s, and S3 is infinite. That is, S3 is ready to use up as much throughput as you can provide?</a:t>
            </a:r>
          </a:p>
          <a:p>
            <a:r>
              <a:rPr lang="en-US" baseline="0" dirty="0" smtClean="0"/>
              <a:t>So what’s the fair share. Of course, it doesn’t make sense to provide 3 Mb/s to all three, because S1 just wants 1 Mb/s.</a:t>
            </a:r>
          </a:p>
          <a:p>
            <a:endParaRPr lang="en-US" baseline="0" dirty="0" smtClean="0"/>
          </a:p>
          <a:p>
            <a:r>
              <a:rPr lang="en-US" baseline="0" dirty="0" smtClean="0"/>
              <a:t>So the solution is to provide 1Mb/s to S1 and split the remaining 8 Mb/s equally between S2 and S3, that is, S2 and S3 get 4 Mb/s each.</a:t>
            </a:r>
          </a:p>
        </p:txBody>
      </p:sp>
      <p:sp>
        <p:nvSpPr>
          <p:cNvPr id="4" name="Slide Number Placeholder 3"/>
          <p:cNvSpPr>
            <a:spLocks noGrp="1"/>
          </p:cNvSpPr>
          <p:nvPr>
            <p:ph type="sldNum" sz="quarter" idx="10"/>
          </p:nvPr>
        </p:nvSpPr>
        <p:spPr/>
        <p:txBody>
          <a:bodyPr/>
          <a:lstStyle/>
          <a:p>
            <a:fld id="{32A98A5E-89B4-CE49-BBEE-1AA0C1DFA082}" type="slidenum">
              <a:rPr lang="en-US" smtClean="0"/>
              <a:t>4</a:t>
            </a:fld>
            <a:endParaRPr lang="en-US"/>
          </a:p>
        </p:txBody>
      </p:sp>
    </p:spTree>
    <p:extLst>
      <p:ext uri="{BB962C8B-B14F-4D97-AF65-F5344CB8AC3E}">
        <p14:creationId xmlns:p14="http://schemas.microsoft.com/office/powerpoint/2010/main" val="1498548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see how the most widely used congestion control algorithm:</a:t>
            </a:r>
            <a:r>
              <a:rPr lang="en-US" baseline="0" dirty="0" smtClean="0"/>
              <a:t> TCP.</a:t>
            </a:r>
          </a:p>
          <a:p>
            <a:endParaRPr lang="en-US" baseline="0" dirty="0" smtClean="0"/>
          </a:p>
          <a:p>
            <a:r>
              <a:rPr lang="en-US" baseline="0" dirty="0" smtClean="0"/>
              <a:t>The basic idea behind TCP is simple: Let’s first send a few packets</a:t>
            </a:r>
          </a:p>
          <a:p>
            <a:endParaRPr lang="en-US" baseline="0" dirty="0" smtClean="0"/>
          </a:p>
          <a:p>
            <a:r>
              <a:rPr lang="en-US" baseline="0" dirty="0" smtClean="0"/>
              <a:t>If a packet is dropped, then let’s decrease the rate.</a:t>
            </a:r>
          </a:p>
          <a:p>
            <a:endParaRPr lang="en-US" baseline="0" dirty="0" smtClean="0"/>
          </a:p>
          <a:p>
            <a:r>
              <a:rPr lang="en-US" baseline="0" dirty="0" smtClean="0"/>
              <a:t>If there are no drops, then let’s increase the rate.</a:t>
            </a:r>
          </a:p>
          <a:p>
            <a:endParaRPr lang="en-US" baseline="0" dirty="0" smtClean="0"/>
          </a:p>
          <a:p>
            <a:r>
              <a:rPr lang="en-US" baseline="0" dirty="0" smtClean="0"/>
              <a:t>Now this rate is actually controlled by something called a “congestion window”.</a:t>
            </a:r>
          </a:p>
          <a:p>
            <a:endParaRPr lang="en-US" baseline="0" dirty="0" smtClean="0"/>
          </a:p>
          <a:p>
            <a:r>
              <a:rPr lang="en-US" baseline="0" dirty="0" smtClean="0"/>
              <a:t>The congestion window (</a:t>
            </a:r>
            <a:r>
              <a:rPr lang="en-US" baseline="0" dirty="0" err="1" smtClean="0"/>
              <a:t>cwnd</a:t>
            </a:r>
            <a:r>
              <a:rPr lang="en-US" baseline="0" dirty="0" smtClean="0"/>
              <a:t>) is the number of packets that the sender can send without expecting an acknowledgement. Remember that it takes one RTT for the sender to get an acknowledgement. So the </a:t>
            </a:r>
            <a:r>
              <a:rPr lang="en-US" baseline="0" dirty="0" err="1" smtClean="0"/>
              <a:t>cwnd</a:t>
            </a:r>
            <a:r>
              <a:rPr lang="en-US" baseline="0" dirty="0" smtClean="0"/>
              <a:t> is actually the number of packets sent per RTT.</a:t>
            </a:r>
          </a:p>
          <a:p>
            <a:endParaRPr lang="en-US" baseline="0" dirty="0" smtClean="0"/>
          </a:p>
          <a:p>
            <a:r>
              <a:rPr lang="en-US" baseline="0" dirty="0" smtClean="0"/>
              <a:t>So whenever we want to increase the rate, we increase </a:t>
            </a:r>
            <a:r>
              <a:rPr lang="en-US" baseline="0" dirty="0" err="1" smtClean="0"/>
              <a:t>cwnd</a:t>
            </a:r>
            <a:r>
              <a:rPr lang="en-US" baseline="0" dirty="0" smtClean="0"/>
              <a:t>. And we decrease </a:t>
            </a:r>
            <a:r>
              <a:rPr lang="en-US" baseline="0" dirty="0" err="1" smtClean="0"/>
              <a:t>cwnd</a:t>
            </a:r>
            <a:r>
              <a:rPr lang="en-US" baseline="0" dirty="0" smtClean="0"/>
              <a:t> to decrease the rate.</a:t>
            </a:r>
          </a:p>
          <a:p>
            <a:endParaRPr lang="en-US" baseline="0" dirty="0" smtClean="0"/>
          </a:p>
          <a:p>
            <a:r>
              <a:rPr lang="en-US" baseline="0" dirty="0" smtClean="0"/>
              <a:t>But how does the </a:t>
            </a:r>
            <a:r>
              <a:rPr lang="en-US" baseline="0" dirty="0" err="1" smtClean="0"/>
              <a:t>cwnd</a:t>
            </a:r>
            <a:r>
              <a:rPr lang="en-US" baseline="0" dirty="0" smtClean="0"/>
              <a:t> actually relate to the rate?</a:t>
            </a:r>
          </a:p>
          <a:p>
            <a:endParaRPr lang="en-US" baseline="0" dirty="0" smtClean="0"/>
          </a:p>
          <a:p>
            <a:r>
              <a:rPr lang="en-US" baseline="0" dirty="0" smtClean="0"/>
              <a:t>Recall that I mentioned that if the congestion window </a:t>
            </a:r>
            <a:r>
              <a:rPr lang="en-US" baseline="0" dirty="0" err="1" smtClean="0"/>
              <a:t>cwnd</a:t>
            </a:r>
            <a:r>
              <a:rPr lang="en-US" baseline="0" dirty="0" smtClean="0"/>
              <a:t> is the number of packets sent per RTT. So the throughput is simply </a:t>
            </a:r>
            <a:r>
              <a:rPr lang="en-US" baseline="0" dirty="0" err="1" smtClean="0"/>
              <a:t>cwnd</a:t>
            </a:r>
            <a:r>
              <a:rPr lang="en-US" baseline="0" dirty="0" smtClean="0"/>
              <a:t> divided by RTT. </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5</a:t>
            </a:fld>
            <a:endParaRPr lang="en-US"/>
          </a:p>
        </p:txBody>
      </p:sp>
    </p:spTree>
    <p:extLst>
      <p:ext uri="{BB962C8B-B14F-4D97-AF65-F5344CB8AC3E}">
        <p14:creationId xmlns:p14="http://schemas.microsoft.com/office/powerpoint/2010/main" val="531649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how much do we actually increase</a:t>
            </a:r>
            <a:r>
              <a:rPr lang="en-US" baseline="0" dirty="0" smtClean="0"/>
              <a:t> or decrease the </a:t>
            </a:r>
            <a:r>
              <a:rPr lang="en-US" baseline="0" dirty="0" err="1" smtClean="0"/>
              <a:t>cwnd</a:t>
            </a:r>
            <a:r>
              <a:rPr lang="en-US" baseline="0" dirty="0" smtClean="0"/>
              <a:t>?</a:t>
            </a:r>
          </a:p>
          <a:p>
            <a:endParaRPr lang="en-US" baseline="0" dirty="0" smtClean="0"/>
          </a:p>
          <a:p>
            <a:r>
              <a:rPr lang="en-US" baseline="0" dirty="0" smtClean="0"/>
              <a:t>TCP uses a simple rule: Additive increase Multiplicative Decrease (AIMD for short).</a:t>
            </a:r>
          </a:p>
          <a:p>
            <a:endParaRPr lang="en-US" baseline="0" dirty="0" smtClean="0"/>
          </a:p>
          <a:p>
            <a:r>
              <a:rPr lang="en-US" baseline="0" dirty="0" smtClean="0"/>
              <a:t>Basically for every RTT:</a:t>
            </a:r>
          </a:p>
          <a:p>
            <a:endParaRPr lang="en-US" baseline="0" dirty="0" smtClean="0"/>
          </a:p>
          <a:p>
            <a:r>
              <a:rPr lang="en-US" baseline="0" dirty="0" smtClean="0"/>
              <a:t>If there’s no packet loss, then we simply increment the </a:t>
            </a:r>
            <a:r>
              <a:rPr lang="en-US" baseline="0" dirty="0" err="1" smtClean="0"/>
              <a:t>cwnd</a:t>
            </a:r>
            <a:r>
              <a:rPr lang="en-US" baseline="0" dirty="0" smtClean="0"/>
              <a:t> by 1</a:t>
            </a:r>
          </a:p>
          <a:p>
            <a:endParaRPr lang="en-US" baseline="0" dirty="0" smtClean="0"/>
          </a:p>
          <a:p>
            <a:r>
              <a:rPr lang="en-US" baseline="0" dirty="0" smtClean="0"/>
              <a:t>Of there is a packet loss, we halve </a:t>
            </a:r>
            <a:r>
              <a:rPr lang="en-US" baseline="0" dirty="0" err="1" smtClean="0"/>
              <a:t>cwnd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6</a:t>
            </a:fld>
            <a:endParaRPr lang="en-US"/>
          </a:p>
        </p:txBody>
      </p:sp>
    </p:spTree>
    <p:extLst>
      <p:ext uri="{BB962C8B-B14F-4D97-AF65-F5344CB8AC3E}">
        <p14:creationId xmlns:p14="http://schemas.microsoft.com/office/powerpoint/2010/main" val="531649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9106">
              <a:defRPr sz="2400">
                <a:solidFill>
                  <a:schemeClr val="tx1"/>
                </a:solidFill>
                <a:latin typeface="Comic Sans MS" charset="0"/>
                <a:ea typeface="ＭＳ Ｐゴシック" charset="0"/>
              </a:defRPr>
            </a:lvl1pPr>
            <a:lvl2pPr marL="731286" indent="-281264" defTabSz="889106">
              <a:defRPr sz="2400">
                <a:solidFill>
                  <a:schemeClr val="tx1"/>
                </a:solidFill>
                <a:latin typeface="Comic Sans MS" charset="0"/>
                <a:ea typeface="ＭＳ Ｐゴシック" charset="0"/>
              </a:defRPr>
            </a:lvl2pPr>
            <a:lvl3pPr marL="1125055" indent="-225011" defTabSz="889106">
              <a:defRPr sz="2400">
                <a:solidFill>
                  <a:schemeClr val="tx1"/>
                </a:solidFill>
                <a:latin typeface="Comic Sans MS" charset="0"/>
                <a:ea typeface="ＭＳ Ｐゴシック" charset="0"/>
              </a:defRPr>
            </a:lvl3pPr>
            <a:lvl4pPr marL="1575077" indent="-225011" defTabSz="889106">
              <a:defRPr sz="2400">
                <a:solidFill>
                  <a:schemeClr val="tx1"/>
                </a:solidFill>
                <a:latin typeface="Comic Sans MS" charset="0"/>
                <a:ea typeface="ＭＳ Ｐゴシック" charset="0"/>
              </a:defRPr>
            </a:lvl4pPr>
            <a:lvl5pPr marL="2025099" indent="-225011" defTabSz="889106">
              <a:defRPr sz="2400">
                <a:solidFill>
                  <a:schemeClr val="tx1"/>
                </a:solidFill>
                <a:latin typeface="Comic Sans MS" charset="0"/>
                <a:ea typeface="ＭＳ Ｐゴシック" charset="0"/>
              </a:defRPr>
            </a:lvl5pPr>
            <a:lvl6pPr marL="2475121" indent="-225011" defTabSz="889106" eaLnBrk="0" fontAlgn="base" hangingPunct="0">
              <a:spcBef>
                <a:spcPct val="0"/>
              </a:spcBef>
              <a:spcAft>
                <a:spcPct val="0"/>
              </a:spcAft>
              <a:defRPr sz="2400">
                <a:solidFill>
                  <a:schemeClr val="tx1"/>
                </a:solidFill>
                <a:latin typeface="Comic Sans MS" charset="0"/>
                <a:ea typeface="ＭＳ Ｐゴシック" charset="0"/>
              </a:defRPr>
            </a:lvl6pPr>
            <a:lvl7pPr marL="2925143" indent="-225011" defTabSz="889106" eaLnBrk="0" fontAlgn="base" hangingPunct="0">
              <a:spcBef>
                <a:spcPct val="0"/>
              </a:spcBef>
              <a:spcAft>
                <a:spcPct val="0"/>
              </a:spcAft>
              <a:defRPr sz="2400">
                <a:solidFill>
                  <a:schemeClr val="tx1"/>
                </a:solidFill>
                <a:latin typeface="Comic Sans MS" charset="0"/>
                <a:ea typeface="ＭＳ Ｐゴシック" charset="0"/>
              </a:defRPr>
            </a:lvl7pPr>
            <a:lvl8pPr marL="3375165" indent="-225011" defTabSz="889106" eaLnBrk="0" fontAlgn="base" hangingPunct="0">
              <a:spcBef>
                <a:spcPct val="0"/>
              </a:spcBef>
              <a:spcAft>
                <a:spcPct val="0"/>
              </a:spcAft>
              <a:defRPr sz="2400">
                <a:solidFill>
                  <a:schemeClr val="tx1"/>
                </a:solidFill>
                <a:latin typeface="Comic Sans MS" charset="0"/>
                <a:ea typeface="ＭＳ Ｐゴシック" charset="0"/>
              </a:defRPr>
            </a:lvl8pPr>
            <a:lvl9pPr marL="3825187" indent="-225011" defTabSz="889106" eaLnBrk="0" fontAlgn="base" hangingPunct="0">
              <a:spcBef>
                <a:spcPct val="0"/>
              </a:spcBef>
              <a:spcAft>
                <a:spcPct val="0"/>
              </a:spcAft>
              <a:defRPr sz="2400">
                <a:solidFill>
                  <a:schemeClr val="tx1"/>
                </a:solidFill>
                <a:latin typeface="Comic Sans MS" charset="0"/>
                <a:ea typeface="ＭＳ Ｐゴシック" charset="0"/>
              </a:defRPr>
            </a:lvl9pPr>
          </a:lstStyle>
          <a:p>
            <a:fld id="{4E8397F0-5637-B048-AAC7-EFE4EF268BD7}" type="slidenum">
              <a:rPr lang="en-US" sz="1100">
                <a:latin typeface="Times New Roman" charset="0"/>
              </a:rPr>
              <a:pPr/>
              <a:t>7</a:t>
            </a:fld>
            <a:endParaRPr lang="en-US" sz="1100">
              <a:latin typeface="Times New Roman" charset="0"/>
            </a:endParaRPr>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r>
              <a:rPr lang="en-US" dirty="0" smtClean="0">
                <a:latin typeface="Times New Roman" charset="0"/>
              </a:rPr>
              <a:t>So let’s look at</a:t>
            </a:r>
            <a:r>
              <a:rPr lang="en-US" baseline="0" dirty="0" smtClean="0">
                <a:latin typeface="Times New Roman" charset="0"/>
              </a:rPr>
              <a:t> additive increase more closely.</a:t>
            </a:r>
          </a:p>
          <a:p>
            <a:endParaRPr lang="en-US" baseline="0" dirty="0" smtClean="0">
              <a:latin typeface="Times New Roman" charset="0"/>
            </a:endParaRPr>
          </a:p>
          <a:p>
            <a:r>
              <a:rPr lang="en-US" baseline="0" dirty="0" smtClean="0">
                <a:latin typeface="Times New Roman" charset="0"/>
              </a:rPr>
              <a:t>Let’s say the </a:t>
            </a:r>
            <a:r>
              <a:rPr lang="en-US" baseline="0" dirty="0" err="1" smtClean="0">
                <a:latin typeface="Times New Roman" charset="0"/>
              </a:rPr>
              <a:t>cwnd</a:t>
            </a:r>
            <a:r>
              <a:rPr lang="en-US" baseline="0" dirty="0" smtClean="0">
                <a:latin typeface="Times New Roman" charset="0"/>
              </a:rPr>
              <a:t> is initially 1. So the source sends 1 packet to the destination and waits for the ACK.</a:t>
            </a:r>
          </a:p>
          <a:p>
            <a:endParaRPr lang="en-US" baseline="0" dirty="0" smtClean="0">
              <a:latin typeface="Times New Roman" charset="0"/>
            </a:endParaRPr>
          </a:p>
          <a:p>
            <a:r>
              <a:rPr lang="en-US" baseline="0" dirty="0" smtClean="0">
                <a:latin typeface="Times New Roman" charset="0"/>
              </a:rPr>
              <a:t>Once it receives the ACK, it increments </a:t>
            </a:r>
            <a:r>
              <a:rPr lang="en-US" baseline="0" dirty="0" err="1" smtClean="0">
                <a:latin typeface="Times New Roman" charset="0"/>
              </a:rPr>
              <a:t>cwnd</a:t>
            </a:r>
            <a:r>
              <a:rPr lang="en-US" baseline="0" dirty="0" smtClean="0">
                <a:latin typeface="Times New Roman" charset="0"/>
              </a:rPr>
              <a:t>, so </a:t>
            </a:r>
            <a:r>
              <a:rPr lang="en-US" baseline="0" dirty="0" err="1" smtClean="0">
                <a:latin typeface="Times New Roman" charset="0"/>
              </a:rPr>
              <a:t>cwnd</a:t>
            </a:r>
            <a:r>
              <a:rPr lang="en-US" baseline="0" dirty="0" smtClean="0">
                <a:latin typeface="Times New Roman" charset="0"/>
              </a:rPr>
              <a:t> is now 2. At this point, it sends 2 packets before expecting an ACK.</a:t>
            </a:r>
          </a:p>
          <a:p>
            <a:endParaRPr lang="en-US" baseline="0" dirty="0" smtClean="0">
              <a:latin typeface="Times New Roman" charset="0"/>
            </a:endParaRPr>
          </a:p>
          <a:p>
            <a:r>
              <a:rPr lang="en-US" baseline="0" dirty="0" smtClean="0">
                <a:latin typeface="Times New Roman" charset="0"/>
              </a:rPr>
              <a:t>Once it receives these ACKs, it again increments </a:t>
            </a:r>
            <a:r>
              <a:rPr lang="en-US" baseline="0" dirty="0" err="1" smtClean="0">
                <a:latin typeface="Times New Roman" charset="0"/>
              </a:rPr>
              <a:t>cwnd</a:t>
            </a:r>
            <a:r>
              <a:rPr lang="en-US" baseline="0" dirty="0" smtClean="0">
                <a:latin typeface="Times New Roman" charset="0"/>
              </a:rPr>
              <a:t> to 3 and sends 3 packets and the process repeats similarly, with the </a:t>
            </a:r>
            <a:r>
              <a:rPr lang="en-US" baseline="0" dirty="0" err="1" smtClean="0">
                <a:latin typeface="Times New Roman" charset="0"/>
              </a:rPr>
              <a:t>cwnd</a:t>
            </a:r>
            <a:r>
              <a:rPr lang="en-US" baseline="0" dirty="0" smtClean="0">
                <a:latin typeface="Times New Roman" charset="0"/>
              </a:rPr>
              <a:t> incremented by one every RTT.</a:t>
            </a:r>
          </a:p>
          <a:p>
            <a:endParaRPr lang="en-US" baseline="0" dirty="0" smtClean="0">
              <a:latin typeface="Times New Roman" charset="0"/>
            </a:endParaRPr>
          </a:p>
          <a:p>
            <a:r>
              <a:rPr lang="en-US" baseline="0" dirty="0" smtClean="0">
                <a:latin typeface="Times New Roman" charset="0"/>
              </a:rPr>
              <a:t>So let’s see when multiplicative decrease happens.</a:t>
            </a:r>
          </a:p>
          <a:p>
            <a:endParaRPr lang="en-US" baseline="0" dirty="0" smtClean="0">
              <a:latin typeface="Times New Roman" charset="0"/>
            </a:endParaRPr>
          </a:p>
          <a:p>
            <a:r>
              <a:rPr lang="en-US" baseline="0" dirty="0" smtClean="0">
                <a:latin typeface="Times New Roman" charset="0"/>
              </a:rPr>
              <a:t>Suppose the </a:t>
            </a:r>
            <a:r>
              <a:rPr lang="en-US" baseline="0" dirty="0" err="1" smtClean="0">
                <a:latin typeface="Times New Roman" charset="0"/>
              </a:rPr>
              <a:t>cwnd</a:t>
            </a:r>
            <a:r>
              <a:rPr lang="en-US" baseline="0" dirty="0" smtClean="0">
                <a:latin typeface="Times New Roman" charset="0"/>
              </a:rPr>
              <a:t> is 10 and it so happens that the last packet was dropped due to congestion.</a:t>
            </a:r>
          </a:p>
          <a:p>
            <a:endParaRPr lang="en-US" baseline="0" dirty="0" smtClean="0">
              <a:latin typeface="Times New Roman" charset="0"/>
            </a:endParaRPr>
          </a:p>
          <a:p>
            <a:r>
              <a:rPr lang="en-US" baseline="0" dirty="0" smtClean="0">
                <a:latin typeface="Times New Roman" charset="0"/>
              </a:rPr>
              <a:t>At this point, the source perceives the congestion and immediately halves its </a:t>
            </a:r>
            <a:r>
              <a:rPr lang="en-US" baseline="0" dirty="0" err="1" smtClean="0">
                <a:latin typeface="Times New Roman" charset="0"/>
              </a:rPr>
              <a:t>cwnd</a:t>
            </a:r>
            <a:r>
              <a:rPr lang="en-US" baseline="0" dirty="0" smtClean="0">
                <a:latin typeface="Times New Roman" charset="0"/>
              </a:rPr>
              <a:t> to 5 for future transmissions.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natural question one</a:t>
            </a:r>
            <a:r>
              <a:rPr lang="en-US" baseline="0" dirty="0" smtClean="0"/>
              <a:t> might ask is why additive increase and multiplicative decrease… why not any other combination? The reason is that AIMD leads to both efficiency and fairness. In fact the cool property of AIMD is that it converges to the right intersection of fairness and efficiency no matter where we start.</a:t>
            </a:r>
          </a:p>
          <a:p>
            <a:r>
              <a:rPr lang="en-US" baseline="0" dirty="0" smtClean="0"/>
              <a:t>To see how, let’s go back to an example with 2 users X1 and X2 who share a bottleneck link of capacity C.</a:t>
            </a:r>
          </a:p>
          <a:p>
            <a:r>
              <a:rPr lang="en-US" baseline="0" dirty="0" smtClean="0"/>
              <a:t>Now there are two lines of interest: an efficiency line, x1 + x2 = C… so any pair of </a:t>
            </a:r>
            <a:r>
              <a:rPr lang="en-US" baseline="0" dirty="0" err="1" smtClean="0"/>
              <a:t>cwnds</a:t>
            </a:r>
            <a:r>
              <a:rPr lang="en-US" baseline="0" dirty="0" smtClean="0"/>
              <a:t> on this line satisfy efficiency. Also, any </a:t>
            </a:r>
            <a:r>
              <a:rPr lang="en-US" baseline="0" dirty="0" err="1" smtClean="0"/>
              <a:t>poinys</a:t>
            </a:r>
            <a:r>
              <a:rPr lang="en-US" baseline="0" dirty="0" smtClean="0"/>
              <a:t> within this triangle will not suffer packet loss.</a:t>
            </a:r>
          </a:p>
          <a:p>
            <a:r>
              <a:rPr lang="en-US" baseline="0" dirty="0" smtClean="0"/>
              <a:t>The second line is the fairness line. Points on this line are fair to both users. There’s just one point (C/2, C/2) where both fairness and efficiency intersect… This is where we’d like to be.</a:t>
            </a:r>
          </a:p>
          <a:p>
            <a:endParaRPr lang="en-US" baseline="0" dirty="0" smtClean="0"/>
          </a:p>
          <a:p>
            <a:r>
              <a:rPr lang="en-US" baseline="0" dirty="0" smtClean="0"/>
              <a:t>Suppose we start at some initial value of the congestion windows (x1, x2).. Now this is outside the triangle as x1+2 exceeds the capacity… so x1 and x2 halve.</a:t>
            </a:r>
          </a:p>
          <a:p>
            <a:endParaRPr lang="en-US" baseline="0" dirty="0" smtClean="0"/>
          </a:p>
          <a:p>
            <a:r>
              <a:rPr lang="en-US" baseline="0" dirty="0" smtClean="0"/>
              <a:t>Now x1 and x2 follow additive increase… so they increase on a line with a slightly smaller slope… Again at some point, they exceed capacity… so they halve again.</a:t>
            </a:r>
          </a:p>
          <a:p>
            <a:endParaRPr lang="en-US" baseline="0" dirty="0" smtClean="0"/>
          </a:p>
          <a:p>
            <a:r>
              <a:rPr lang="en-US" baseline="0" dirty="0" smtClean="0"/>
              <a:t>Once again, they follow additive increase parallel to the fairness line… In fact, it is very clear that as this process repeats, TCP will eventually converge to the intersection of fairness and efficiency.</a:t>
            </a:r>
          </a:p>
        </p:txBody>
      </p:sp>
      <p:sp>
        <p:nvSpPr>
          <p:cNvPr id="4" name="Slide Number Placeholder 3"/>
          <p:cNvSpPr>
            <a:spLocks noGrp="1"/>
          </p:cNvSpPr>
          <p:nvPr>
            <p:ph type="sldNum" sz="quarter" idx="10"/>
          </p:nvPr>
        </p:nvSpPr>
        <p:spPr/>
        <p:txBody>
          <a:bodyPr/>
          <a:lstStyle/>
          <a:p>
            <a:fld id="{32A98A5E-89B4-CE49-BBEE-1AA0C1DFA082}" type="slidenum">
              <a:rPr lang="en-US" smtClean="0"/>
              <a:t>8</a:t>
            </a:fld>
            <a:endParaRPr lang="en-US"/>
          </a:p>
        </p:txBody>
      </p:sp>
    </p:spTree>
    <p:extLst>
      <p:ext uri="{BB962C8B-B14F-4D97-AF65-F5344CB8AC3E}">
        <p14:creationId xmlns:p14="http://schemas.microsoft.com/office/powerpoint/2010/main" val="2928064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far, we’ve seen how TCP</a:t>
            </a:r>
            <a:r>
              <a:rPr lang="en-US" baseline="0" dirty="0" smtClean="0"/>
              <a:t> works.. So let’s move on to DCTCP.. TCP for data centers.</a:t>
            </a:r>
          </a:p>
          <a:p>
            <a:endParaRPr lang="en-US" baseline="0" dirty="0" smtClean="0"/>
          </a:p>
          <a:p>
            <a:r>
              <a:rPr lang="en-US" baseline="0" dirty="0" smtClean="0"/>
              <a:t>Now data center traffic is a different beast.. It has two types of flows. </a:t>
            </a:r>
          </a:p>
          <a:p>
            <a:endParaRPr lang="en-US" baseline="0" dirty="0" smtClean="0"/>
          </a:p>
          <a:p>
            <a:r>
              <a:rPr lang="en-US" baseline="0" dirty="0" smtClean="0"/>
              <a:t>Short flows (aka mice) .. These are often a few kilobytes.. But are extremely delay sensitive. For example, your </a:t>
            </a:r>
            <a:r>
              <a:rPr lang="en-US" baseline="0" dirty="0" err="1" smtClean="0"/>
              <a:t>google</a:t>
            </a:r>
            <a:r>
              <a:rPr lang="en-US" baseline="0" dirty="0" smtClean="0"/>
              <a:t> search response is small but you want it as soon as possible.</a:t>
            </a:r>
          </a:p>
          <a:p>
            <a:endParaRPr lang="en-US" baseline="0" dirty="0" smtClean="0"/>
          </a:p>
          <a:p>
            <a:r>
              <a:rPr lang="en-US" baseline="0" dirty="0" smtClean="0"/>
              <a:t>Large flows (aka elephants) are several MB. You usually don</a:t>
            </a:r>
            <a:r>
              <a:rPr lang="fr-FR" baseline="0" dirty="0" smtClean="0"/>
              <a:t>’</a:t>
            </a:r>
            <a:r>
              <a:rPr lang="en-US" baseline="0" dirty="0" smtClean="0"/>
              <a:t>t care about their delay.. But you want their throughput to be as high as possible.</a:t>
            </a:r>
          </a:p>
          <a:p>
            <a:endParaRPr lang="en-US" baseline="0" dirty="0" smtClean="0"/>
          </a:p>
          <a:p>
            <a:r>
              <a:rPr lang="en-US" baseline="0" dirty="0" smtClean="0"/>
              <a:t>The problem with TCP is that it suffers from 2 major problems in data centers: </a:t>
            </a:r>
            <a:r>
              <a:rPr lang="en-US" baseline="0" dirty="0" err="1" smtClean="0"/>
              <a:t>incast</a:t>
            </a:r>
            <a:r>
              <a:rPr lang="en-US" baseline="0" dirty="0" smtClean="0"/>
              <a:t> and queue buildup.</a:t>
            </a:r>
            <a:endParaRPr lang="en-US" dirty="0"/>
          </a:p>
        </p:txBody>
      </p:sp>
      <p:sp>
        <p:nvSpPr>
          <p:cNvPr id="4" name="Slide Number Placeholder 3"/>
          <p:cNvSpPr>
            <a:spLocks noGrp="1"/>
          </p:cNvSpPr>
          <p:nvPr>
            <p:ph type="sldNum" sz="quarter" idx="10"/>
          </p:nvPr>
        </p:nvSpPr>
        <p:spPr/>
        <p:txBody>
          <a:bodyPr/>
          <a:lstStyle/>
          <a:p>
            <a:fld id="{32A98A5E-89B4-CE49-BBEE-1AA0C1DFA082}" type="slidenum">
              <a:rPr lang="en-US" smtClean="0"/>
              <a:t>11</a:t>
            </a:fld>
            <a:endParaRPr lang="en-US"/>
          </a:p>
        </p:txBody>
      </p:sp>
    </p:spTree>
    <p:extLst>
      <p:ext uri="{BB962C8B-B14F-4D97-AF65-F5344CB8AC3E}">
        <p14:creationId xmlns:p14="http://schemas.microsoft.com/office/powerpoint/2010/main" val="1902276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CFEC6D-024C-2C43-AA0D-6C749CC23970}" type="datetimeFigureOut">
              <a:rPr lang="en-US" smtClean="0"/>
              <a:t>4/2/13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2582890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FEC6D-024C-2C43-AA0D-6C749CC23970}" type="datetimeFigureOut">
              <a:rPr lang="en-US" smtClean="0"/>
              <a:t>4/2/13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389313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FEC6D-024C-2C43-AA0D-6C749CC23970}" type="datetimeFigureOut">
              <a:rPr lang="en-US" smtClean="0"/>
              <a:t>4/2/13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368247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FEC6D-024C-2C43-AA0D-6C749CC23970}" type="datetimeFigureOut">
              <a:rPr lang="en-US" smtClean="0"/>
              <a:t>4/2/13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247368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CFEC6D-024C-2C43-AA0D-6C749CC23970}" type="datetimeFigureOut">
              <a:rPr lang="en-US" smtClean="0"/>
              <a:t>4/2/13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33930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CFEC6D-024C-2C43-AA0D-6C749CC23970}" type="datetimeFigureOut">
              <a:rPr lang="en-US" smtClean="0"/>
              <a:t>4/2/13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66755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CFEC6D-024C-2C43-AA0D-6C749CC23970}" type="datetimeFigureOut">
              <a:rPr lang="en-US" smtClean="0"/>
              <a:t>4/2/13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3764383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CFEC6D-024C-2C43-AA0D-6C749CC23970}" type="datetimeFigureOut">
              <a:rPr lang="en-US" smtClean="0"/>
              <a:t>4/2/13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94284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FEC6D-024C-2C43-AA0D-6C749CC23970}" type="datetimeFigureOut">
              <a:rPr lang="en-US" smtClean="0"/>
              <a:t>4/2/13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1199240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FEC6D-024C-2C43-AA0D-6C749CC23970}" type="datetimeFigureOut">
              <a:rPr lang="en-US" smtClean="0"/>
              <a:t>4/2/13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113235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FEC6D-024C-2C43-AA0D-6C749CC23970}" type="datetimeFigureOut">
              <a:rPr lang="en-US" smtClean="0"/>
              <a:t>4/2/13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42CBC-38E8-1F4F-8F31-228412A324EF}" type="slidenum">
              <a:rPr lang="en-US" smtClean="0"/>
              <a:t>‹#›</a:t>
            </a:fld>
            <a:endParaRPr lang="en-US"/>
          </a:p>
        </p:txBody>
      </p:sp>
    </p:spTree>
    <p:extLst>
      <p:ext uri="{BB962C8B-B14F-4D97-AF65-F5344CB8AC3E}">
        <p14:creationId xmlns:p14="http://schemas.microsoft.com/office/powerpoint/2010/main" val="34470748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FEC6D-024C-2C43-AA0D-6C749CC23970}" type="datetimeFigureOut">
              <a:rPr lang="en-US" smtClean="0"/>
              <a:t>4/2/13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42CBC-38E8-1F4F-8F31-228412A324EF}" type="slidenum">
              <a:rPr lang="en-US" smtClean="0"/>
              <a:t>‹#›</a:t>
            </a:fld>
            <a:endParaRPr lang="en-US"/>
          </a:p>
        </p:txBody>
      </p:sp>
    </p:spTree>
    <p:extLst>
      <p:ext uri="{BB962C8B-B14F-4D97-AF65-F5344CB8AC3E}">
        <p14:creationId xmlns:p14="http://schemas.microsoft.com/office/powerpoint/2010/main" val="3232404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jpeg"/><Relationship Id="rId7" Type="http://schemas.openxmlformats.org/officeDocument/2006/relationships/image" Target="../media/image6.gif"/><Relationship Id="rId8" Type="http://schemas.openxmlformats.org/officeDocument/2006/relationships/image" Target="../media/image7.gif"/><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jpe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image" Target="../media/image3.png"/><Relationship Id="rId5" Type="http://schemas.openxmlformats.org/officeDocument/2006/relationships/image" Target="../media/image5.jpeg"/><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1" Type="http://schemas.openxmlformats.org/officeDocument/2006/relationships/tags" Target="../tags/tag6.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342" y="2130425"/>
            <a:ext cx="8172700" cy="1470025"/>
          </a:xfrm>
        </p:spPr>
        <p:txBody>
          <a:bodyPr/>
          <a:lstStyle/>
          <a:p>
            <a:r>
              <a:rPr lang="en-US" dirty="0" smtClean="0"/>
              <a:t>Congestion Control: TCP &amp; DC-TCP</a:t>
            </a:r>
            <a:endParaRPr lang="en-US" dirty="0"/>
          </a:p>
        </p:txBody>
      </p:sp>
      <p:sp>
        <p:nvSpPr>
          <p:cNvPr id="3" name="Subtitle 2"/>
          <p:cNvSpPr>
            <a:spLocks noGrp="1"/>
          </p:cNvSpPr>
          <p:nvPr>
            <p:ph type="subTitle" idx="1"/>
          </p:nvPr>
        </p:nvSpPr>
        <p:spPr/>
        <p:txBody>
          <a:bodyPr/>
          <a:lstStyle/>
          <a:p>
            <a:r>
              <a:rPr lang="en-US" dirty="0" smtClean="0"/>
              <a:t>Swarun Kumar</a:t>
            </a:r>
            <a:endParaRPr lang="en-US" dirty="0"/>
          </a:p>
        </p:txBody>
      </p:sp>
      <p:sp>
        <p:nvSpPr>
          <p:cNvPr id="4" name="TextBox 3"/>
          <p:cNvSpPr txBox="1"/>
          <p:nvPr/>
        </p:nvSpPr>
        <p:spPr>
          <a:xfrm>
            <a:off x="1195364" y="5937734"/>
            <a:ext cx="6761762" cy="523220"/>
          </a:xfrm>
          <a:prstGeom prst="rect">
            <a:avLst/>
          </a:prstGeom>
          <a:noFill/>
        </p:spPr>
        <p:txBody>
          <a:bodyPr wrap="none" rtlCol="0">
            <a:spAutoFit/>
          </a:bodyPr>
          <a:lstStyle/>
          <a:p>
            <a:r>
              <a:rPr lang="en-US" sz="2800" dirty="0" smtClean="0"/>
              <a:t>With Slides From: Prof. Katabi, </a:t>
            </a:r>
            <a:r>
              <a:rPr lang="en-US" sz="2800" dirty="0" err="1" smtClean="0"/>
              <a:t>Alizadeh</a:t>
            </a:r>
            <a:r>
              <a:rPr lang="en-US" sz="2800" dirty="0" smtClean="0"/>
              <a:t> et al.</a:t>
            </a:r>
            <a:endParaRPr lang="en-US" sz="2800" dirty="0"/>
          </a:p>
        </p:txBody>
      </p:sp>
    </p:spTree>
    <p:extLst>
      <p:ext uri="{BB962C8B-B14F-4D97-AF65-F5344CB8AC3E}">
        <p14:creationId xmlns:p14="http://schemas.microsoft.com/office/powerpoint/2010/main" val="403522974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dirty="0" smtClean="0"/>
              <a:t>TCP Add-ons: Fast retransmit/recovery</a:t>
            </a:r>
            <a:endParaRPr lang="en-US" dirty="0">
              <a:latin typeface="Comic Sans MS" charset="0"/>
            </a:endParaRPr>
          </a:p>
        </p:txBody>
      </p:sp>
      <p:sp>
        <p:nvSpPr>
          <p:cNvPr id="20" name="Line 3"/>
          <p:cNvSpPr>
            <a:spLocks noChangeShapeType="1"/>
          </p:cNvSpPr>
          <p:nvPr/>
        </p:nvSpPr>
        <p:spPr bwMode="auto">
          <a:xfrm>
            <a:off x="839788" y="2589213"/>
            <a:ext cx="0" cy="2509837"/>
          </a:xfrm>
          <a:prstGeom prst="line">
            <a:avLst/>
          </a:prstGeom>
          <a:noFill/>
          <a:ln w="349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 name="Line 4"/>
          <p:cNvSpPr>
            <a:spLocks noChangeShapeType="1"/>
          </p:cNvSpPr>
          <p:nvPr/>
        </p:nvSpPr>
        <p:spPr bwMode="auto">
          <a:xfrm>
            <a:off x="839788" y="5099050"/>
            <a:ext cx="6856412" cy="6350"/>
          </a:xfrm>
          <a:prstGeom prst="line">
            <a:avLst/>
          </a:prstGeom>
          <a:noFill/>
          <a:ln w="34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 name="Text Box 5"/>
          <p:cNvSpPr txBox="1">
            <a:spLocks noChangeArrowheads="1"/>
          </p:cNvSpPr>
          <p:nvPr/>
        </p:nvSpPr>
        <p:spPr bwMode="auto">
          <a:xfrm>
            <a:off x="7543800" y="5029200"/>
            <a:ext cx="860425" cy="4572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294" tIns="45647" rIns="91294" bIns="45647">
            <a:spAutoFit/>
          </a:bodyPr>
          <a:lstStyle>
            <a:lvl1pPr defTabSz="912813">
              <a:defRPr sz="2400">
                <a:solidFill>
                  <a:schemeClr val="tx1"/>
                </a:solidFill>
                <a:latin typeface="Comic Sans MS" charset="0"/>
                <a:ea typeface="ＭＳ Ｐゴシック" charset="0"/>
              </a:defRPr>
            </a:lvl1pPr>
            <a:lvl2pPr marL="742950" indent="-285750" defTabSz="912813">
              <a:defRPr sz="2400">
                <a:solidFill>
                  <a:schemeClr val="tx1"/>
                </a:solidFill>
                <a:latin typeface="Comic Sans MS" charset="0"/>
                <a:ea typeface="ＭＳ Ｐゴシック" charset="0"/>
              </a:defRPr>
            </a:lvl2pPr>
            <a:lvl3pPr marL="1143000" indent="-228600" defTabSz="912813">
              <a:defRPr sz="2400">
                <a:solidFill>
                  <a:schemeClr val="tx1"/>
                </a:solidFill>
                <a:latin typeface="Comic Sans MS" charset="0"/>
                <a:ea typeface="ＭＳ Ｐゴシック" charset="0"/>
              </a:defRPr>
            </a:lvl3pPr>
            <a:lvl4pPr marL="1600200" indent="-228600" defTabSz="912813">
              <a:defRPr sz="2400">
                <a:solidFill>
                  <a:schemeClr val="tx1"/>
                </a:solidFill>
                <a:latin typeface="Comic Sans MS" charset="0"/>
                <a:ea typeface="ＭＳ Ｐゴシック" charset="0"/>
              </a:defRPr>
            </a:lvl4pPr>
            <a:lvl5pPr marL="2057400" indent="-228600" defTabSz="912813">
              <a:defRPr sz="2400">
                <a:solidFill>
                  <a:schemeClr val="tx1"/>
                </a:solidFill>
                <a:latin typeface="Comic Sans MS"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Comic Sans MS" charset="0"/>
                <a:ea typeface="ＭＳ Ｐゴシック" charset="0"/>
              </a:defRPr>
            </a:lvl9pPr>
          </a:lstStyle>
          <a:p>
            <a:r>
              <a:rPr lang="en-US" b="1">
                <a:latin typeface="Times New Roman" charset="0"/>
              </a:rPr>
              <a:t>Time</a:t>
            </a:r>
          </a:p>
        </p:txBody>
      </p:sp>
      <p:sp>
        <p:nvSpPr>
          <p:cNvPr id="23" name="Text Box 6"/>
          <p:cNvSpPr txBox="1">
            <a:spLocks noChangeArrowheads="1"/>
          </p:cNvSpPr>
          <p:nvPr/>
        </p:nvSpPr>
        <p:spPr bwMode="auto">
          <a:xfrm>
            <a:off x="228600" y="1905000"/>
            <a:ext cx="1641475" cy="67627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294" tIns="45647" rIns="91294" bIns="45647">
            <a:spAutoFit/>
          </a:bodyPr>
          <a:lstStyle>
            <a:lvl1pPr defTabSz="912813">
              <a:defRPr sz="2400">
                <a:solidFill>
                  <a:schemeClr val="tx1"/>
                </a:solidFill>
                <a:latin typeface="Comic Sans MS" charset="0"/>
                <a:ea typeface="ＭＳ Ｐゴシック" charset="0"/>
              </a:defRPr>
            </a:lvl1pPr>
            <a:lvl2pPr marL="742950" indent="-285750" defTabSz="912813">
              <a:defRPr sz="2400">
                <a:solidFill>
                  <a:schemeClr val="tx1"/>
                </a:solidFill>
                <a:latin typeface="Comic Sans MS" charset="0"/>
                <a:ea typeface="ＭＳ Ｐゴシック" charset="0"/>
              </a:defRPr>
            </a:lvl2pPr>
            <a:lvl3pPr marL="1143000" indent="-228600" defTabSz="912813">
              <a:defRPr sz="2400">
                <a:solidFill>
                  <a:schemeClr val="tx1"/>
                </a:solidFill>
                <a:latin typeface="Comic Sans MS" charset="0"/>
                <a:ea typeface="ＭＳ Ｐゴシック" charset="0"/>
              </a:defRPr>
            </a:lvl3pPr>
            <a:lvl4pPr marL="1600200" indent="-228600" defTabSz="912813">
              <a:defRPr sz="2400">
                <a:solidFill>
                  <a:schemeClr val="tx1"/>
                </a:solidFill>
                <a:latin typeface="Comic Sans MS" charset="0"/>
                <a:ea typeface="ＭＳ Ｐゴシック" charset="0"/>
              </a:defRPr>
            </a:lvl4pPr>
            <a:lvl5pPr marL="2057400" indent="-228600" defTabSz="912813">
              <a:defRPr sz="2400">
                <a:solidFill>
                  <a:schemeClr val="tx1"/>
                </a:solidFill>
                <a:latin typeface="Comic Sans MS"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Comic Sans MS" charset="0"/>
                <a:ea typeface="ＭＳ Ｐゴシック" charset="0"/>
              </a:defRPr>
            </a:lvl9pPr>
          </a:lstStyle>
          <a:p>
            <a:pPr algn="ctr">
              <a:lnSpc>
                <a:spcPct val="80000"/>
              </a:lnSpc>
            </a:pPr>
            <a:r>
              <a:rPr lang="en-US" b="1">
                <a:latin typeface="Times New Roman" charset="0"/>
              </a:rPr>
              <a:t>Congestion</a:t>
            </a:r>
          </a:p>
          <a:p>
            <a:pPr algn="ctr">
              <a:lnSpc>
                <a:spcPct val="80000"/>
              </a:lnSpc>
            </a:pPr>
            <a:r>
              <a:rPr lang="en-US" b="1">
                <a:latin typeface="Times New Roman" charset="0"/>
              </a:rPr>
              <a:t>Window</a:t>
            </a:r>
          </a:p>
        </p:txBody>
      </p:sp>
      <p:sp>
        <p:nvSpPr>
          <p:cNvPr id="28" name="Arc 11"/>
          <p:cNvSpPr>
            <a:spLocks/>
          </p:cNvSpPr>
          <p:nvPr/>
        </p:nvSpPr>
        <p:spPr bwMode="auto">
          <a:xfrm flipV="1">
            <a:off x="836613" y="2819400"/>
            <a:ext cx="919162" cy="2286000"/>
          </a:xfrm>
          <a:custGeom>
            <a:avLst/>
            <a:gdLst>
              <a:gd name="T0" fmla="*/ 0 w 21729"/>
              <a:gd name="T1" fmla="*/ 0 h 23796"/>
              <a:gd name="T2" fmla="*/ 914424 w 21729"/>
              <a:gd name="T3" fmla="*/ 2286000 h 23796"/>
              <a:gd name="T4" fmla="*/ 5457 w 21729"/>
              <a:gd name="T5" fmla="*/ 2075038 h 23796"/>
              <a:gd name="T6" fmla="*/ 0 60000 65536"/>
              <a:gd name="T7" fmla="*/ 0 60000 65536"/>
              <a:gd name="T8" fmla="*/ 0 60000 65536"/>
            </a:gdLst>
            <a:ahLst/>
            <a:cxnLst>
              <a:cxn ang="T6">
                <a:pos x="T0" y="T1"/>
              </a:cxn>
              <a:cxn ang="T7">
                <a:pos x="T2" y="T3"/>
              </a:cxn>
              <a:cxn ang="T8">
                <a:pos x="T4" y="T5"/>
              </a:cxn>
            </a:cxnLst>
            <a:rect l="0" t="0" r="r" b="b"/>
            <a:pathLst>
              <a:path w="21729" h="23796" fill="none" extrusionOk="0">
                <a:moveTo>
                  <a:pt x="0" y="0"/>
                </a:moveTo>
                <a:cubicBezTo>
                  <a:pt x="43" y="0"/>
                  <a:pt x="86" y="-1"/>
                  <a:pt x="129" y="0"/>
                </a:cubicBezTo>
                <a:cubicBezTo>
                  <a:pt x="12058" y="0"/>
                  <a:pt x="21729" y="9670"/>
                  <a:pt x="21729" y="21600"/>
                </a:cubicBezTo>
                <a:cubicBezTo>
                  <a:pt x="21729" y="22333"/>
                  <a:pt x="21691" y="23066"/>
                  <a:pt x="21617" y="23796"/>
                </a:cubicBezTo>
              </a:path>
              <a:path w="21729" h="23796" stroke="0" extrusionOk="0">
                <a:moveTo>
                  <a:pt x="0" y="0"/>
                </a:moveTo>
                <a:cubicBezTo>
                  <a:pt x="43" y="0"/>
                  <a:pt x="86" y="-1"/>
                  <a:pt x="129" y="0"/>
                </a:cubicBezTo>
                <a:cubicBezTo>
                  <a:pt x="12058" y="0"/>
                  <a:pt x="21729" y="9670"/>
                  <a:pt x="21729" y="21600"/>
                </a:cubicBezTo>
                <a:cubicBezTo>
                  <a:pt x="21729" y="22333"/>
                  <a:pt x="21691" y="23066"/>
                  <a:pt x="21617" y="23796"/>
                </a:cubicBezTo>
                <a:lnTo>
                  <a:pt x="129" y="21600"/>
                </a:lnTo>
                <a:lnTo>
                  <a:pt x="0" y="0"/>
                </a:lnTo>
                <a:close/>
              </a:path>
            </a:pathLst>
          </a:custGeom>
          <a:noFill/>
          <a:ln w="34925">
            <a:solidFill>
              <a:schemeClr val="accent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Line 22"/>
          <p:cNvSpPr>
            <a:spLocks noChangeShapeType="1"/>
          </p:cNvSpPr>
          <p:nvPr/>
        </p:nvSpPr>
        <p:spPr bwMode="auto">
          <a:xfrm>
            <a:off x="839788" y="5099050"/>
            <a:ext cx="6856412" cy="6350"/>
          </a:xfrm>
          <a:prstGeom prst="line">
            <a:avLst/>
          </a:prstGeom>
          <a:noFill/>
          <a:ln w="34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 name="Text Box 26"/>
          <p:cNvSpPr txBox="1">
            <a:spLocks noChangeArrowheads="1"/>
          </p:cNvSpPr>
          <p:nvPr/>
        </p:nvSpPr>
        <p:spPr bwMode="auto">
          <a:xfrm>
            <a:off x="2609140" y="1525067"/>
            <a:ext cx="60776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spcBef>
                <a:spcPct val="50000"/>
              </a:spcBef>
            </a:pPr>
            <a:r>
              <a:rPr lang="en-US" dirty="0" smtClean="0"/>
              <a:t>3 dup </a:t>
            </a:r>
            <a:r>
              <a:rPr lang="en-US" dirty="0" err="1" smtClean="0"/>
              <a:t>acks</a:t>
            </a:r>
            <a:endParaRPr lang="en-US" dirty="0"/>
          </a:p>
        </p:txBody>
      </p:sp>
      <p:sp>
        <p:nvSpPr>
          <p:cNvPr id="40" name="Line 7"/>
          <p:cNvSpPr>
            <a:spLocks noChangeShapeType="1"/>
          </p:cNvSpPr>
          <p:nvPr/>
        </p:nvSpPr>
        <p:spPr bwMode="auto">
          <a:xfrm flipV="1">
            <a:off x="1752600" y="2840038"/>
            <a:ext cx="9525" cy="1274762"/>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 name="Line 8"/>
          <p:cNvSpPr>
            <a:spLocks noChangeShapeType="1"/>
          </p:cNvSpPr>
          <p:nvPr/>
        </p:nvSpPr>
        <p:spPr bwMode="auto">
          <a:xfrm flipV="1">
            <a:off x="1752600" y="2916238"/>
            <a:ext cx="1216025" cy="120808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2" name="Line 9"/>
          <p:cNvSpPr>
            <a:spLocks noChangeShapeType="1"/>
          </p:cNvSpPr>
          <p:nvPr/>
        </p:nvSpPr>
        <p:spPr bwMode="auto">
          <a:xfrm flipV="1">
            <a:off x="2971800" y="3505200"/>
            <a:ext cx="681038" cy="6191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 name="Line 10"/>
          <p:cNvSpPr>
            <a:spLocks noChangeShapeType="1"/>
          </p:cNvSpPr>
          <p:nvPr/>
        </p:nvSpPr>
        <p:spPr bwMode="auto">
          <a:xfrm flipH="1" flipV="1">
            <a:off x="2967038" y="2916238"/>
            <a:ext cx="4762" cy="1198562"/>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4" name="Line 14"/>
          <p:cNvSpPr>
            <a:spLocks noChangeShapeType="1"/>
          </p:cNvSpPr>
          <p:nvPr/>
        </p:nvSpPr>
        <p:spPr bwMode="auto">
          <a:xfrm flipH="1" flipV="1">
            <a:off x="3652838" y="3505200"/>
            <a:ext cx="4762" cy="990600"/>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5" name="Line 16"/>
          <p:cNvSpPr>
            <a:spLocks noChangeShapeType="1"/>
          </p:cNvSpPr>
          <p:nvPr/>
        </p:nvSpPr>
        <p:spPr bwMode="auto">
          <a:xfrm flipV="1">
            <a:off x="3657600" y="2886075"/>
            <a:ext cx="1671638" cy="16097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6" name="Line 17"/>
          <p:cNvSpPr>
            <a:spLocks noChangeShapeType="1"/>
          </p:cNvSpPr>
          <p:nvPr/>
        </p:nvSpPr>
        <p:spPr bwMode="auto">
          <a:xfrm flipV="1">
            <a:off x="5334000" y="2895600"/>
            <a:ext cx="0" cy="1295400"/>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 name="Line 18"/>
          <p:cNvSpPr>
            <a:spLocks noChangeShapeType="1"/>
          </p:cNvSpPr>
          <p:nvPr/>
        </p:nvSpPr>
        <p:spPr bwMode="auto">
          <a:xfrm flipV="1">
            <a:off x="5334000" y="2971800"/>
            <a:ext cx="1216025" cy="1208088"/>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 name="Line 19"/>
          <p:cNvSpPr>
            <a:spLocks noChangeShapeType="1"/>
          </p:cNvSpPr>
          <p:nvPr/>
        </p:nvSpPr>
        <p:spPr bwMode="auto">
          <a:xfrm flipH="1" flipV="1">
            <a:off x="6548438" y="2971800"/>
            <a:ext cx="4762" cy="1198563"/>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4" name="Line 23"/>
          <p:cNvSpPr>
            <a:spLocks noChangeShapeType="1"/>
          </p:cNvSpPr>
          <p:nvPr/>
        </p:nvSpPr>
        <p:spPr bwMode="auto">
          <a:xfrm flipH="1">
            <a:off x="1828800" y="1981200"/>
            <a:ext cx="9144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5" name="Line 25"/>
          <p:cNvSpPr>
            <a:spLocks noChangeShapeType="1"/>
          </p:cNvSpPr>
          <p:nvPr/>
        </p:nvSpPr>
        <p:spPr bwMode="auto">
          <a:xfrm flipH="1">
            <a:off x="2967038" y="2057400"/>
            <a:ext cx="233362" cy="782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extLst>
      <p:ext uri="{BB962C8B-B14F-4D97-AF65-F5344CB8AC3E}">
        <p14:creationId xmlns:p14="http://schemas.microsoft.com/office/powerpoint/2010/main" val="28982886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DC-TCP: TCP for Data Centers</a:t>
            </a:r>
            <a:endParaRPr lang="en-US" dirty="0"/>
          </a:p>
        </p:txBody>
      </p:sp>
      <p:sp>
        <p:nvSpPr>
          <p:cNvPr id="3" name="Content Placeholder 2"/>
          <p:cNvSpPr>
            <a:spLocks noGrp="1"/>
          </p:cNvSpPr>
          <p:nvPr>
            <p:ph idx="1"/>
          </p:nvPr>
        </p:nvSpPr>
        <p:spPr>
          <a:xfrm>
            <a:off x="533400" y="3393648"/>
            <a:ext cx="8229600" cy="2930951"/>
          </a:xfrm>
        </p:spPr>
        <p:txBody>
          <a:bodyPr>
            <a:normAutofit/>
          </a:bodyPr>
          <a:lstStyle/>
          <a:p>
            <a:endParaRPr lang="en-US" sz="3200" dirty="0" smtClean="0"/>
          </a:p>
          <a:p>
            <a:pPr marL="0" indent="0">
              <a:buNone/>
            </a:pPr>
            <a:endParaRPr lang="en-US" sz="3200" dirty="0" smtClean="0"/>
          </a:p>
          <a:p>
            <a:r>
              <a:rPr lang="en-US" dirty="0" smtClean="0"/>
              <a:t>TCP suffers major problems:</a:t>
            </a:r>
            <a:endParaRPr lang="en-US" dirty="0"/>
          </a:p>
          <a:p>
            <a:pPr lvl="1"/>
            <a:r>
              <a:rPr lang="en-US" sz="3200" dirty="0" err="1" smtClean="0"/>
              <a:t>Incast</a:t>
            </a:r>
            <a:endParaRPr lang="en-US" sz="3200" dirty="0"/>
          </a:p>
          <a:p>
            <a:pPr lvl="1"/>
            <a:r>
              <a:rPr lang="en-US" dirty="0" smtClean="0"/>
              <a:t>Queue Buildup</a:t>
            </a:r>
            <a:endParaRPr lang="en-US" dirty="0" smtClean="0"/>
          </a:p>
        </p:txBody>
      </p:sp>
      <p:sp>
        <p:nvSpPr>
          <p:cNvPr id="4" name="Slide Number Placeholder 3"/>
          <p:cNvSpPr>
            <a:spLocks noGrp="1"/>
          </p:cNvSpPr>
          <p:nvPr>
            <p:ph type="sldNum" sz="quarter" idx="12"/>
          </p:nvPr>
        </p:nvSpPr>
        <p:spPr/>
        <p:txBody>
          <a:bodyPr/>
          <a:lstStyle/>
          <a:p>
            <a:fld id="{D6860B3D-D4F8-4840-B91D-0EEC232E35FC}" type="slidenum">
              <a:rPr lang="en-US" smtClean="0"/>
              <a:pPr/>
              <a:t>11</a:t>
            </a:fld>
            <a:endParaRPr lang="en-US"/>
          </a:p>
        </p:txBody>
      </p:sp>
      <p:sp>
        <p:nvSpPr>
          <p:cNvPr id="6" name="Content Placeholder 2"/>
          <p:cNvSpPr txBox="1">
            <a:spLocks/>
          </p:cNvSpPr>
          <p:nvPr/>
        </p:nvSpPr>
        <p:spPr>
          <a:xfrm>
            <a:off x="301576" y="1618684"/>
            <a:ext cx="8229600" cy="246863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000000"/>
                </a:solidFill>
              </a:rPr>
              <a:t>Data Center traffic is two fold: </a:t>
            </a:r>
          </a:p>
          <a:p>
            <a:endParaRPr lang="en-US" dirty="0"/>
          </a:p>
          <a:p>
            <a:pPr lvl="1"/>
            <a:r>
              <a:rPr lang="en-US" dirty="0" smtClean="0"/>
              <a:t>Short Flows (50 KB – 1 MB)</a:t>
            </a:r>
          </a:p>
          <a:p>
            <a:pPr lvl="1"/>
            <a:endParaRPr lang="en-US" dirty="0"/>
          </a:p>
          <a:p>
            <a:pPr lvl="1"/>
            <a:r>
              <a:rPr lang="en-US" dirty="0" smtClean="0"/>
              <a:t>Large flows (1MB – 50 MB)</a:t>
            </a:r>
          </a:p>
        </p:txBody>
      </p:sp>
      <p:pic>
        <p:nvPicPr>
          <p:cNvPr id="11" name="Picture 10"/>
          <p:cNvPicPr>
            <a:picLocks noChangeAspect="1"/>
          </p:cNvPicPr>
          <p:nvPr/>
        </p:nvPicPr>
        <p:blipFill>
          <a:blip r:embed="rId4" cstate="print"/>
          <a:stretch>
            <a:fillRect/>
          </a:stretch>
        </p:blipFill>
        <p:spPr>
          <a:xfrm>
            <a:off x="6476114" y="3480811"/>
            <a:ext cx="1170176" cy="1115568"/>
          </a:xfrm>
          <a:prstGeom prst="rect">
            <a:avLst/>
          </a:prstGeom>
        </p:spPr>
      </p:pic>
      <p:grpSp>
        <p:nvGrpSpPr>
          <p:cNvPr id="12" name="Group 19"/>
          <p:cNvGrpSpPr/>
          <p:nvPr/>
        </p:nvGrpSpPr>
        <p:grpSpPr>
          <a:xfrm>
            <a:off x="6613356" y="2349479"/>
            <a:ext cx="1032934" cy="1131332"/>
            <a:chOff x="6434666" y="1371600"/>
            <a:chExt cx="1032934" cy="1131332"/>
          </a:xfrm>
        </p:grpSpPr>
        <p:pic>
          <p:nvPicPr>
            <p:cNvPr id="13" name="Picture 12"/>
            <p:cNvPicPr>
              <a:picLocks noChangeAspect="1"/>
            </p:cNvPicPr>
            <p:nvPr/>
          </p:nvPicPr>
          <p:blipFill>
            <a:blip r:embed="rId5" cstate="print"/>
            <a:stretch>
              <a:fillRect/>
            </a:stretch>
          </p:blipFill>
          <p:spPr>
            <a:xfrm>
              <a:off x="6434666" y="1371600"/>
              <a:ext cx="1032934" cy="1115568"/>
            </a:xfrm>
            <a:prstGeom prst="rect">
              <a:avLst/>
            </a:prstGeom>
          </p:spPr>
        </p:pic>
        <p:sp>
          <p:nvSpPr>
            <p:cNvPr id="14" name="TextBox 13"/>
            <p:cNvSpPr txBox="1"/>
            <p:nvPr/>
          </p:nvSpPr>
          <p:spPr>
            <a:xfrm>
              <a:off x="6477000" y="2133600"/>
              <a:ext cx="423334" cy="369332"/>
            </a:xfrm>
            <a:prstGeom prst="rect">
              <a:avLst/>
            </a:prstGeom>
            <a:solidFill>
              <a:schemeClr val="bg1"/>
            </a:solidFill>
          </p:spPr>
          <p:txBody>
            <a:bodyPr wrap="square" rtlCol="0">
              <a:spAutoFit/>
            </a:bodyPr>
            <a:lstStyle/>
            <a:p>
              <a:endParaRPr lang="en-US" dirty="0"/>
            </a:p>
          </p:txBody>
        </p:sp>
      </p:grpSp>
      <p:grpSp>
        <p:nvGrpSpPr>
          <p:cNvPr id="16" name="Group 15"/>
          <p:cNvGrpSpPr/>
          <p:nvPr/>
        </p:nvGrpSpPr>
        <p:grpSpPr>
          <a:xfrm>
            <a:off x="5222658" y="2475318"/>
            <a:ext cx="2986021" cy="461665"/>
            <a:chOff x="5222658" y="2708383"/>
            <a:chExt cx="2986021" cy="461665"/>
          </a:xfrm>
        </p:grpSpPr>
        <p:cxnSp>
          <p:nvCxnSpPr>
            <p:cNvPr id="23" name="Straight Arrow Connector 22"/>
            <p:cNvCxnSpPr/>
            <p:nvPr/>
          </p:nvCxnSpPr>
          <p:spPr>
            <a:xfrm>
              <a:off x="5222658" y="2936983"/>
              <a:ext cx="685800" cy="1588"/>
            </a:xfrm>
            <a:prstGeom prst="straightConnector1">
              <a:avLst/>
            </a:prstGeom>
            <a:ln w="6350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6088034" y="2708383"/>
              <a:ext cx="2120645" cy="461665"/>
            </a:xfrm>
            <a:prstGeom prst="rect">
              <a:avLst/>
            </a:prstGeom>
            <a:noFill/>
          </p:spPr>
          <p:txBody>
            <a:bodyPr wrap="none" rtlCol="0">
              <a:spAutoFit/>
            </a:bodyPr>
            <a:lstStyle/>
            <a:p>
              <a:r>
                <a:rPr lang="en-US" sz="2400" b="1" dirty="0" smtClean="0">
                  <a:solidFill>
                    <a:srgbClr val="FF0000"/>
                  </a:solidFill>
                  <a:ea typeface="ＭＳ Ｐゴシック" charset="-128"/>
                  <a:cs typeface="ＭＳ Ｐゴシック" charset="-128"/>
                </a:rPr>
                <a:t>Delay-sensitive</a:t>
              </a:r>
              <a:endParaRPr lang="en-US" sz="2400" b="1" dirty="0">
                <a:solidFill>
                  <a:srgbClr val="FF0000"/>
                </a:solidFill>
              </a:endParaRPr>
            </a:p>
          </p:txBody>
        </p:sp>
      </p:grpSp>
      <p:grpSp>
        <p:nvGrpSpPr>
          <p:cNvPr id="18" name="Group 17"/>
          <p:cNvGrpSpPr/>
          <p:nvPr/>
        </p:nvGrpSpPr>
        <p:grpSpPr>
          <a:xfrm>
            <a:off x="5126602" y="3739403"/>
            <a:ext cx="3757815" cy="461665"/>
            <a:chOff x="5126602" y="3358403"/>
            <a:chExt cx="3757815" cy="461665"/>
          </a:xfrm>
        </p:grpSpPr>
        <p:cxnSp>
          <p:nvCxnSpPr>
            <p:cNvPr id="19" name="Straight Arrow Connector 18"/>
            <p:cNvCxnSpPr/>
            <p:nvPr/>
          </p:nvCxnSpPr>
          <p:spPr>
            <a:xfrm>
              <a:off x="5126602" y="3587003"/>
              <a:ext cx="685800" cy="1588"/>
            </a:xfrm>
            <a:prstGeom prst="straightConnector1">
              <a:avLst/>
            </a:prstGeom>
            <a:ln w="6350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991978" y="3358403"/>
              <a:ext cx="2892439" cy="461665"/>
            </a:xfrm>
            <a:prstGeom prst="rect">
              <a:avLst/>
            </a:prstGeom>
            <a:noFill/>
          </p:spPr>
          <p:txBody>
            <a:bodyPr wrap="none" rtlCol="0">
              <a:spAutoFit/>
            </a:bodyPr>
            <a:lstStyle/>
            <a:p>
              <a:r>
                <a:rPr lang="en-US" sz="2400" b="1" dirty="0" smtClean="0">
                  <a:solidFill>
                    <a:srgbClr val="FF0000"/>
                  </a:solidFill>
                  <a:ea typeface="ＭＳ Ｐゴシック" charset="-128"/>
                  <a:cs typeface="ＭＳ Ｐゴシック" charset="-128"/>
                </a:rPr>
                <a:t>Throughput-sensitive</a:t>
              </a:r>
              <a:endParaRPr lang="en-US" sz="2400" b="1" dirty="0">
                <a:solidFill>
                  <a:srgbClr val="FF0000"/>
                </a:solidFill>
              </a:endParaRPr>
            </a:p>
          </p:txBody>
        </p:sp>
      </p:grpSp>
    </p:spTree>
    <p:custDataLst>
      <p:tags r:id="rId1"/>
    </p:custDataLst>
    <p:extLst>
      <p:ext uri="{BB962C8B-B14F-4D97-AF65-F5344CB8AC3E}">
        <p14:creationId xmlns:p14="http://schemas.microsoft.com/office/powerpoint/2010/main" val="589764260"/>
      </p:ext>
    </p:ext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85" descr="server-gray.png"/>
          <p:cNvPicPr>
            <a:picLocks noChangeAspect="1"/>
          </p:cNvPicPr>
          <p:nvPr/>
        </p:nvPicPr>
        <p:blipFill>
          <a:blip r:embed="rId4" cstate="print"/>
          <a:stretch>
            <a:fillRect/>
          </a:stretch>
        </p:blipFill>
        <p:spPr>
          <a:xfrm>
            <a:off x="1752600" y="5012928"/>
            <a:ext cx="915278" cy="974328"/>
          </a:xfrm>
          <a:prstGeom prst="rect">
            <a:avLst/>
          </a:prstGeom>
        </p:spPr>
      </p:pic>
      <p:pic>
        <p:nvPicPr>
          <p:cNvPr id="87" name="Picture 86" descr="server-gray.png"/>
          <p:cNvPicPr>
            <a:picLocks noChangeAspect="1"/>
          </p:cNvPicPr>
          <p:nvPr/>
        </p:nvPicPr>
        <p:blipFill>
          <a:blip r:embed="rId4" cstate="print"/>
          <a:stretch>
            <a:fillRect/>
          </a:stretch>
        </p:blipFill>
        <p:spPr>
          <a:xfrm>
            <a:off x="1753478" y="3793728"/>
            <a:ext cx="915278" cy="974328"/>
          </a:xfrm>
          <a:prstGeom prst="rect">
            <a:avLst/>
          </a:prstGeom>
        </p:spPr>
      </p:pic>
      <p:pic>
        <p:nvPicPr>
          <p:cNvPr id="88" name="Picture 87" descr="server-gray.png"/>
          <p:cNvPicPr>
            <a:picLocks noChangeAspect="1"/>
          </p:cNvPicPr>
          <p:nvPr/>
        </p:nvPicPr>
        <p:blipFill>
          <a:blip r:embed="rId4" cstate="print"/>
          <a:stretch>
            <a:fillRect/>
          </a:stretch>
        </p:blipFill>
        <p:spPr>
          <a:xfrm>
            <a:off x="1753478" y="2514600"/>
            <a:ext cx="915278" cy="974328"/>
          </a:xfrm>
          <a:prstGeom prst="rect">
            <a:avLst/>
          </a:prstGeom>
        </p:spPr>
      </p:pic>
      <p:pic>
        <p:nvPicPr>
          <p:cNvPr id="89" name="Picture 88" descr="server-gray.png"/>
          <p:cNvPicPr>
            <a:picLocks noChangeAspect="1"/>
          </p:cNvPicPr>
          <p:nvPr/>
        </p:nvPicPr>
        <p:blipFill>
          <a:blip r:embed="rId4" cstate="print"/>
          <a:stretch>
            <a:fillRect/>
          </a:stretch>
        </p:blipFill>
        <p:spPr>
          <a:xfrm>
            <a:off x="1753478" y="1219200"/>
            <a:ext cx="915278" cy="974328"/>
          </a:xfrm>
          <a:prstGeom prst="rect">
            <a:avLst/>
          </a:prstGeom>
        </p:spPr>
      </p:pic>
      <p:sp>
        <p:nvSpPr>
          <p:cNvPr id="2" name="Title 1"/>
          <p:cNvSpPr>
            <a:spLocks noGrp="1"/>
          </p:cNvSpPr>
          <p:nvPr>
            <p:ph type="title"/>
          </p:nvPr>
        </p:nvSpPr>
        <p:spPr>
          <a:xfrm>
            <a:off x="0" y="76200"/>
            <a:ext cx="9144000" cy="1143000"/>
          </a:xfrm>
        </p:spPr>
        <p:txBody>
          <a:bodyPr/>
          <a:lstStyle/>
          <a:p>
            <a:r>
              <a:rPr lang="en-US" dirty="0" err="1" smtClean="0"/>
              <a:t>Incast</a:t>
            </a:r>
            <a:endParaRPr lang="en-US" dirty="0"/>
          </a:p>
        </p:txBody>
      </p:sp>
      <p:pic>
        <p:nvPicPr>
          <p:cNvPr id="10" name="Content Placeholder 9" descr="switch.png"/>
          <p:cNvPicPr>
            <a:picLocks noGrp="1" noChangeAspect="1"/>
          </p:cNvPicPr>
          <p:nvPr>
            <p:ph idx="1"/>
          </p:nvPr>
        </p:nvPicPr>
        <p:blipFill>
          <a:blip r:embed="rId5" cstate="print"/>
          <a:stretch>
            <a:fillRect/>
          </a:stretch>
        </p:blipFill>
        <p:spPr>
          <a:xfrm flipH="1">
            <a:off x="4286109" y="3233039"/>
            <a:ext cx="1643349" cy="692945"/>
          </a:xfrm>
        </p:spPr>
      </p:pic>
      <p:sp>
        <p:nvSpPr>
          <p:cNvPr id="4" name="Slide Number Placeholder 3"/>
          <p:cNvSpPr>
            <a:spLocks noGrp="1"/>
          </p:cNvSpPr>
          <p:nvPr>
            <p:ph type="sldNum" sz="quarter" idx="12"/>
          </p:nvPr>
        </p:nvSpPr>
        <p:spPr/>
        <p:txBody>
          <a:bodyPr/>
          <a:lstStyle/>
          <a:p>
            <a:fld id="{D6860B3D-D4F8-4840-B91D-0EEC232E35FC}" type="slidenum">
              <a:rPr lang="en-US" smtClean="0"/>
              <a:pPr/>
              <a:t>12</a:t>
            </a:fld>
            <a:endParaRPr lang="en-US"/>
          </a:p>
        </p:txBody>
      </p:sp>
      <p:pic>
        <p:nvPicPr>
          <p:cNvPr id="5" name="Picture 4" descr="server2.jpg"/>
          <p:cNvPicPr>
            <a:picLocks noChangeAspect="1"/>
          </p:cNvPicPr>
          <p:nvPr/>
        </p:nvPicPr>
        <p:blipFill>
          <a:blip r:embed="rId6" cstate="print"/>
          <a:stretch>
            <a:fillRect/>
          </a:stretch>
        </p:blipFill>
        <p:spPr>
          <a:xfrm>
            <a:off x="7234957" y="3044594"/>
            <a:ext cx="1148799" cy="1102845"/>
          </a:xfrm>
          <a:prstGeom prst="rect">
            <a:avLst/>
          </a:prstGeom>
        </p:spPr>
      </p:pic>
      <p:cxnSp>
        <p:nvCxnSpPr>
          <p:cNvPr id="12" name="Straight Connector 11"/>
          <p:cNvCxnSpPr/>
          <p:nvPr/>
        </p:nvCxnSpPr>
        <p:spPr>
          <a:xfrm flipV="1">
            <a:off x="5700858" y="3579513"/>
            <a:ext cx="1610299"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611465" y="1706364"/>
            <a:ext cx="1675522" cy="17662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611465" y="3001764"/>
            <a:ext cx="1675522" cy="5470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611465" y="3625056"/>
            <a:ext cx="1675522" cy="65583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610587" y="3701256"/>
            <a:ext cx="1676400" cy="179883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4" name="Group 151"/>
          <p:cNvGrpSpPr>
            <a:grpSpLocks/>
          </p:cNvGrpSpPr>
          <p:nvPr/>
        </p:nvGrpSpPr>
        <p:grpSpPr bwMode="auto">
          <a:xfrm>
            <a:off x="4421356" y="3276600"/>
            <a:ext cx="1295400" cy="609600"/>
            <a:chOff x="4032" y="480"/>
            <a:chExt cx="768" cy="576"/>
          </a:xfrm>
          <a:gradFill>
            <a:gsLst>
              <a:gs pos="0">
                <a:schemeClr val="bg1"/>
              </a:gs>
              <a:gs pos="100000">
                <a:schemeClr val="hlink"/>
              </a:gs>
            </a:gsLst>
            <a:lin ang="0" scaled="1"/>
          </a:gradFill>
        </p:grpSpPr>
        <p:sp>
          <p:nvSpPr>
            <p:cNvPr id="55"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56"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74" name="Rectangle 163"/>
          <p:cNvSpPr>
            <a:spLocks noChangeArrowheads="1"/>
          </p:cNvSpPr>
          <p:nvPr/>
        </p:nvSpPr>
        <p:spPr bwMode="auto">
          <a:xfrm>
            <a:off x="7164556" y="3276600"/>
            <a:ext cx="192024" cy="594360"/>
          </a:xfrm>
          <a:prstGeom prst="rect">
            <a:avLst/>
          </a:prstGeom>
          <a:solidFill>
            <a:srgbClr val="0C921C"/>
          </a:soli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5" name="Rectangle 163"/>
          <p:cNvSpPr>
            <a:spLocks noChangeArrowheads="1"/>
          </p:cNvSpPr>
          <p:nvPr/>
        </p:nvSpPr>
        <p:spPr bwMode="auto">
          <a:xfrm>
            <a:off x="7164556" y="3276600"/>
            <a:ext cx="192024" cy="594360"/>
          </a:xfrm>
          <a:prstGeom prst="rect">
            <a:avLst/>
          </a:prstGeom>
          <a:solidFill>
            <a:srgbClr val="0C921C"/>
          </a:soli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6" name="Rectangle 163"/>
          <p:cNvSpPr>
            <a:spLocks noChangeArrowheads="1"/>
          </p:cNvSpPr>
          <p:nvPr/>
        </p:nvSpPr>
        <p:spPr bwMode="auto">
          <a:xfrm>
            <a:off x="7164556" y="3276600"/>
            <a:ext cx="192024" cy="594360"/>
          </a:xfrm>
          <a:prstGeom prst="rect">
            <a:avLst/>
          </a:prstGeom>
          <a:solidFill>
            <a:srgbClr val="0C921C"/>
          </a:soli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7" name="Rectangle 163"/>
          <p:cNvSpPr>
            <a:spLocks noChangeArrowheads="1"/>
          </p:cNvSpPr>
          <p:nvPr/>
        </p:nvSpPr>
        <p:spPr bwMode="auto">
          <a:xfrm>
            <a:off x="7164556" y="3276600"/>
            <a:ext cx="192024" cy="594360"/>
          </a:xfrm>
          <a:prstGeom prst="rect">
            <a:avLst/>
          </a:prstGeom>
          <a:solidFill>
            <a:srgbClr val="0C921C"/>
          </a:soli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8" name="Rectangle 163"/>
          <p:cNvSpPr>
            <a:spLocks noChangeArrowheads="1"/>
          </p:cNvSpPr>
          <p:nvPr/>
        </p:nvSpPr>
        <p:spPr bwMode="auto">
          <a:xfrm>
            <a:off x="2400532" y="14478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9" name="Rectangle 163"/>
          <p:cNvSpPr>
            <a:spLocks noChangeArrowheads="1"/>
          </p:cNvSpPr>
          <p:nvPr/>
        </p:nvSpPr>
        <p:spPr bwMode="auto">
          <a:xfrm>
            <a:off x="2171932" y="146304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0" name="Rectangle 163"/>
          <p:cNvSpPr>
            <a:spLocks noChangeArrowheads="1"/>
          </p:cNvSpPr>
          <p:nvPr/>
        </p:nvSpPr>
        <p:spPr bwMode="auto">
          <a:xfrm>
            <a:off x="2400532" y="2714372"/>
            <a:ext cx="192024" cy="594360"/>
          </a:xfrm>
          <a:prstGeom prst="rect">
            <a:avLst/>
          </a:prstGeom>
          <a:gradFill rotWithShape="1">
            <a:gsLst>
              <a:gs pos="0">
                <a:srgbClr val="000082"/>
              </a:gs>
              <a:gs pos="30000">
                <a:srgbClr val="66008F"/>
              </a:gs>
              <a:gs pos="64999">
                <a:srgbClr val="BA0066"/>
              </a:gs>
              <a:gs pos="89999">
                <a:srgbClr val="FF0000"/>
              </a:gs>
              <a:gs pos="100000">
                <a:srgbClr val="FF8200"/>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1" name="Rectangle 163"/>
          <p:cNvSpPr>
            <a:spLocks noChangeArrowheads="1"/>
          </p:cNvSpPr>
          <p:nvPr/>
        </p:nvSpPr>
        <p:spPr bwMode="auto">
          <a:xfrm>
            <a:off x="2171932" y="2714372"/>
            <a:ext cx="192024" cy="594360"/>
          </a:xfrm>
          <a:prstGeom prst="rect">
            <a:avLst/>
          </a:prstGeom>
          <a:gradFill rotWithShape="1">
            <a:gsLst>
              <a:gs pos="0">
                <a:srgbClr val="000082"/>
              </a:gs>
              <a:gs pos="30000">
                <a:srgbClr val="66008F"/>
              </a:gs>
              <a:gs pos="64999">
                <a:srgbClr val="BA0066"/>
              </a:gs>
              <a:gs pos="89999">
                <a:srgbClr val="FF0000"/>
              </a:gs>
              <a:gs pos="100000">
                <a:srgbClr val="FF8200"/>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2" name="Rectangle 163"/>
          <p:cNvSpPr>
            <a:spLocks noChangeArrowheads="1"/>
          </p:cNvSpPr>
          <p:nvPr/>
        </p:nvSpPr>
        <p:spPr bwMode="auto">
          <a:xfrm>
            <a:off x="2400532" y="3962400"/>
            <a:ext cx="192024" cy="594360"/>
          </a:xfrm>
          <a:prstGeom prst="rect">
            <a:avLst/>
          </a:prstGeom>
          <a:gradFill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3" name="Rectangle 163"/>
          <p:cNvSpPr>
            <a:spLocks noChangeArrowheads="1"/>
          </p:cNvSpPr>
          <p:nvPr/>
        </p:nvSpPr>
        <p:spPr bwMode="auto">
          <a:xfrm>
            <a:off x="2171932" y="3962400"/>
            <a:ext cx="192024" cy="594360"/>
          </a:xfrm>
          <a:prstGeom prst="rect">
            <a:avLst/>
          </a:prstGeom>
          <a:gradFill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4" name="Rectangle 163"/>
          <p:cNvSpPr>
            <a:spLocks noChangeArrowheads="1"/>
          </p:cNvSpPr>
          <p:nvPr/>
        </p:nvSpPr>
        <p:spPr bwMode="auto">
          <a:xfrm>
            <a:off x="2400532" y="5257800"/>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5" name="Rectangle 163"/>
          <p:cNvSpPr>
            <a:spLocks noChangeArrowheads="1"/>
          </p:cNvSpPr>
          <p:nvPr/>
        </p:nvSpPr>
        <p:spPr bwMode="auto">
          <a:xfrm>
            <a:off x="2171932" y="5257800"/>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pic>
        <p:nvPicPr>
          <p:cNvPr id="99" name="Picture 98" descr="bang.gif"/>
          <p:cNvPicPr>
            <a:picLocks noChangeAspect="1"/>
          </p:cNvPicPr>
          <p:nvPr/>
        </p:nvPicPr>
        <p:blipFill>
          <a:blip r:embed="rId7" cstate="print"/>
          <a:stretch>
            <a:fillRect/>
          </a:stretch>
        </p:blipFill>
        <p:spPr>
          <a:xfrm>
            <a:off x="3506956" y="2819400"/>
            <a:ext cx="1524000" cy="1524000"/>
          </a:xfrm>
          <a:prstGeom prst="rect">
            <a:avLst/>
          </a:prstGeom>
        </p:spPr>
      </p:pic>
      <p:grpSp>
        <p:nvGrpSpPr>
          <p:cNvPr id="103" name="Group 102"/>
          <p:cNvGrpSpPr/>
          <p:nvPr/>
        </p:nvGrpSpPr>
        <p:grpSpPr>
          <a:xfrm>
            <a:off x="3048000" y="5257800"/>
            <a:ext cx="2743200" cy="461665"/>
            <a:chOff x="2743200" y="5418892"/>
            <a:chExt cx="2743200" cy="461665"/>
          </a:xfrm>
        </p:grpSpPr>
        <p:sp>
          <p:nvSpPr>
            <p:cNvPr id="101" name="TextBox 100"/>
            <p:cNvSpPr txBox="1"/>
            <p:nvPr/>
          </p:nvSpPr>
          <p:spPr>
            <a:xfrm>
              <a:off x="3581400" y="5418892"/>
              <a:ext cx="1905000" cy="461665"/>
            </a:xfrm>
            <a:prstGeom prst="rect">
              <a:avLst/>
            </a:prstGeom>
            <a:noFill/>
          </p:spPr>
          <p:txBody>
            <a:bodyPr wrap="square" rtlCol="0">
              <a:spAutoFit/>
            </a:bodyPr>
            <a:lstStyle/>
            <a:p>
              <a:r>
                <a:rPr lang="en-US" sz="2400" b="1" dirty="0" smtClean="0">
                  <a:solidFill>
                    <a:srgbClr val="FF0000"/>
                  </a:solidFill>
                  <a:ea typeface="Arial" charset="0"/>
                  <a:cs typeface="Arial"/>
                </a:rPr>
                <a:t>TCP timeout</a:t>
              </a:r>
              <a:endParaRPr lang="en-US" sz="2000" b="1" dirty="0">
                <a:solidFill>
                  <a:srgbClr val="FF0000"/>
                </a:solidFill>
              </a:endParaRPr>
            </a:p>
          </p:txBody>
        </p:sp>
        <p:sp>
          <p:nvSpPr>
            <p:cNvPr id="102" name="Left Arrow 101"/>
            <p:cNvSpPr/>
            <p:nvPr/>
          </p:nvSpPr>
          <p:spPr>
            <a:xfrm>
              <a:off x="2743200" y="5562600"/>
              <a:ext cx="762000" cy="240972"/>
            </a:xfrm>
            <a:prstGeom prst="lef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p:cNvSpPr txBox="1"/>
          <p:nvPr/>
        </p:nvSpPr>
        <p:spPr>
          <a:xfrm>
            <a:off x="381000" y="1383268"/>
            <a:ext cx="1295400" cy="400110"/>
          </a:xfrm>
          <a:prstGeom prst="rect">
            <a:avLst/>
          </a:prstGeom>
          <a:noFill/>
        </p:spPr>
        <p:txBody>
          <a:bodyPr wrap="square" rtlCol="0">
            <a:spAutoFit/>
          </a:bodyPr>
          <a:lstStyle/>
          <a:p>
            <a:r>
              <a:rPr lang="en-US" sz="2000" b="1" dirty="0" smtClean="0"/>
              <a:t>Worker 1</a:t>
            </a:r>
            <a:endParaRPr lang="en-US" sz="2000" b="1" dirty="0"/>
          </a:p>
        </p:txBody>
      </p:sp>
      <p:sp>
        <p:nvSpPr>
          <p:cNvPr id="43" name="TextBox 42"/>
          <p:cNvSpPr txBox="1"/>
          <p:nvPr/>
        </p:nvSpPr>
        <p:spPr>
          <a:xfrm>
            <a:off x="381000" y="2667000"/>
            <a:ext cx="1295400" cy="400110"/>
          </a:xfrm>
          <a:prstGeom prst="rect">
            <a:avLst/>
          </a:prstGeom>
          <a:noFill/>
        </p:spPr>
        <p:txBody>
          <a:bodyPr wrap="square" rtlCol="0">
            <a:spAutoFit/>
          </a:bodyPr>
          <a:lstStyle/>
          <a:p>
            <a:r>
              <a:rPr lang="en-US" sz="2000" b="1" dirty="0" smtClean="0"/>
              <a:t>Worker 2</a:t>
            </a:r>
            <a:endParaRPr lang="en-US" sz="2000" b="1" dirty="0"/>
          </a:p>
        </p:txBody>
      </p:sp>
      <p:sp>
        <p:nvSpPr>
          <p:cNvPr id="44" name="TextBox 43"/>
          <p:cNvSpPr txBox="1"/>
          <p:nvPr/>
        </p:nvSpPr>
        <p:spPr>
          <a:xfrm>
            <a:off x="381000" y="3962400"/>
            <a:ext cx="1371600" cy="400110"/>
          </a:xfrm>
          <a:prstGeom prst="rect">
            <a:avLst/>
          </a:prstGeom>
          <a:noFill/>
        </p:spPr>
        <p:txBody>
          <a:bodyPr wrap="square" rtlCol="0">
            <a:spAutoFit/>
          </a:bodyPr>
          <a:lstStyle/>
          <a:p>
            <a:r>
              <a:rPr lang="en-US" sz="2000" b="1" dirty="0" smtClean="0"/>
              <a:t>Worker 3</a:t>
            </a:r>
            <a:endParaRPr lang="en-US" sz="2000" b="1" dirty="0"/>
          </a:p>
        </p:txBody>
      </p:sp>
      <p:sp>
        <p:nvSpPr>
          <p:cNvPr id="45" name="TextBox 44"/>
          <p:cNvSpPr txBox="1"/>
          <p:nvPr/>
        </p:nvSpPr>
        <p:spPr>
          <a:xfrm>
            <a:off x="381000" y="5181600"/>
            <a:ext cx="1219200" cy="400110"/>
          </a:xfrm>
          <a:prstGeom prst="rect">
            <a:avLst/>
          </a:prstGeom>
          <a:noFill/>
        </p:spPr>
        <p:txBody>
          <a:bodyPr wrap="square" rtlCol="0">
            <a:spAutoFit/>
          </a:bodyPr>
          <a:lstStyle/>
          <a:p>
            <a:r>
              <a:rPr lang="en-US" sz="2000" b="1" dirty="0" smtClean="0"/>
              <a:t>Worker 4</a:t>
            </a:r>
            <a:endParaRPr lang="en-US" sz="2000" b="1" dirty="0"/>
          </a:p>
        </p:txBody>
      </p:sp>
      <p:sp>
        <p:nvSpPr>
          <p:cNvPr id="46" name="TextBox 45"/>
          <p:cNvSpPr txBox="1"/>
          <p:nvPr/>
        </p:nvSpPr>
        <p:spPr>
          <a:xfrm>
            <a:off x="7010400" y="2514600"/>
            <a:ext cx="1524000" cy="400110"/>
          </a:xfrm>
          <a:prstGeom prst="rect">
            <a:avLst/>
          </a:prstGeom>
          <a:noFill/>
        </p:spPr>
        <p:txBody>
          <a:bodyPr wrap="square" rtlCol="0">
            <a:spAutoFit/>
          </a:bodyPr>
          <a:lstStyle/>
          <a:p>
            <a:r>
              <a:rPr lang="en-US" sz="2000" b="1" dirty="0" smtClean="0"/>
              <a:t>Master</a:t>
            </a:r>
            <a:endParaRPr lang="en-US" sz="2000" b="1" dirty="0"/>
          </a:p>
        </p:txBody>
      </p:sp>
      <p:grpSp>
        <p:nvGrpSpPr>
          <p:cNvPr id="48" name="Group 47"/>
          <p:cNvGrpSpPr/>
          <p:nvPr/>
        </p:nvGrpSpPr>
        <p:grpSpPr>
          <a:xfrm>
            <a:off x="5562600" y="4532293"/>
            <a:ext cx="2590800" cy="1849457"/>
            <a:chOff x="5410200" y="4837093"/>
            <a:chExt cx="2590800" cy="1849457"/>
          </a:xfrm>
        </p:grpSpPr>
        <p:sp>
          <p:nvSpPr>
            <p:cNvPr id="35" name="TextBox 34"/>
            <p:cNvSpPr txBox="1"/>
            <p:nvPr/>
          </p:nvSpPr>
          <p:spPr>
            <a:xfrm>
              <a:off x="5410200" y="4837093"/>
              <a:ext cx="2590800" cy="954107"/>
            </a:xfrm>
            <a:prstGeom prst="rect">
              <a:avLst/>
            </a:prstGeom>
            <a:noFill/>
          </p:spPr>
          <p:txBody>
            <a:bodyPr wrap="square" rtlCol="0">
              <a:spAutoFit/>
            </a:bodyPr>
            <a:lstStyle/>
            <a:p>
              <a:r>
                <a:rPr lang="en-US" sz="2000" b="1" dirty="0" smtClean="0">
                  <a:solidFill>
                    <a:srgbClr val="0000CC"/>
                  </a:solidFill>
                  <a:ea typeface="Arial" charset="0"/>
                  <a:cs typeface="Arial"/>
                </a:rPr>
                <a:t>Time out after </a:t>
              </a:r>
              <a:r>
                <a:rPr lang="en-US" sz="2000" b="1" dirty="0" smtClean="0">
                  <a:solidFill>
                    <a:srgbClr val="0000CC"/>
                  </a:solidFill>
                  <a:ea typeface="Arial" charset="0"/>
                  <a:cs typeface="Arial"/>
                </a:rPr>
                <a:t>300 ms</a:t>
              </a:r>
            </a:p>
            <a:p>
              <a:endParaRPr lang="en-US" b="1" dirty="0" smtClean="0">
                <a:solidFill>
                  <a:srgbClr val="FF0000"/>
                </a:solidFill>
              </a:endParaRPr>
            </a:p>
            <a:p>
              <a:endParaRPr lang="en-US" dirty="0"/>
            </a:p>
          </p:txBody>
        </p:sp>
        <p:pic>
          <p:nvPicPr>
            <p:cNvPr id="47" name="Picture 46" descr="hourglass_3.gif"/>
            <p:cNvPicPr>
              <a:picLocks noChangeAspect="1"/>
            </p:cNvPicPr>
            <p:nvPr/>
          </p:nvPicPr>
          <p:blipFill>
            <a:blip r:embed="rId8" cstate="print"/>
            <a:stretch>
              <a:fillRect/>
            </a:stretch>
          </p:blipFill>
          <p:spPr>
            <a:xfrm>
              <a:off x="5779180" y="5334000"/>
              <a:ext cx="1078820" cy="1352550"/>
            </a:xfrm>
            <a:prstGeom prst="rect">
              <a:avLst/>
            </a:prstGeom>
          </p:spPr>
        </p:pic>
      </p:grpSp>
      <p:sp>
        <p:nvSpPr>
          <p:cNvPr id="49" name="TextBox 48"/>
          <p:cNvSpPr txBox="1"/>
          <p:nvPr/>
        </p:nvSpPr>
        <p:spPr>
          <a:xfrm>
            <a:off x="3810000" y="1393448"/>
            <a:ext cx="5029200" cy="954107"/>
          </a:xfrm>
          <a:prstGeom prst="rect">
            <a:avLst/>
          </a:prstGeom>
          <a:noFill/>
        </p:spPr>
        <p:txBody>
          <a:bodyPr wrap="square" rtlCol="0">
            <a:spAutoFit/>
          </a:bodyPr>
          <a:lstStyle/>
          <a:p>
            <a:pPr>
              <a:buFont typeface="Arial" pitchFamily="34" charset="0"/>
              <a:buChar char="•"/>
            </a:pPr>
            <a:r>
              <a:rPr lang="en-US" sz="2800" dirty="0" smtClean="0">
                <a:ea typeface="Arial" charset="0"/>
                <a:cs typeface="Arial"/>
              </a:rPr>
              <a:t> Synchronized mice collide</a:t>
            </a:r>
            <a:r>
              <a:rPr lang="en-US" sz="2800" dirty="0" smtClean="0">
                <a:ea typeface="Arial" charset="0"/>
                <a:cs typeface="Arial"/>
              </a:rPr>
              <a:t>.</a:t>
            </a:r>
          </a:p>
          <a:p>
            <a:pPr lvl="1"/>
            <a:r>
              <a:rPr lang="en-US" sz="2800" dirty="0" smtClean="0">
                <a:ea typeface="Arial" charset="0"/>
                <a:cs typeface="Arial"/>
              </a:rPr>
              <a:t>(e.g. in map/reduce)</a:t>
            </a:r>
            <a:endParaRPr lang="en-US" sz="2800" dirty="0" smtClean="0">
              <a:ea typeface="Arial" charset="0"/>
              <a:cs typeface="Arial"/>
            </a:endParaRPr>
          </a:p>
        </p:txBody>
      </p:sp>
    </p:spTree>
    <p:custDataLst>
      <p:tags r:id="rId1"/>
    </p:custDataLst>
    <p:extLst>
      <p:ext uri="{BB962C8B-B14F-4D97-AF65-F5344CB8AC3E}">
        <p14:creationId xmlns:p14="http://schemas.microsoft.com/office/powerpoint/2010/main" val="3493652653"/>
      </p:ext>
    </p:ext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par>
                                <p:cTn id="17" presetID="0" presetClass="path" presetSubtype="0" accel="50000" decel="50000" fill="hold" grpId="0" nodeType="withEffect">
                                  <p:stCondLst>
                                    <p:cond delay="0"/>
                                  </p:stCondLst>
                                  <p:childTnLst>
                                    <p:animMotion origin="layout" path="M -0.01059 -0.00023 C -0.11909 0.00093 -0.22257 0.00671 -0.27795 -0.00023 C -0.33333 -0.00717 -0.32743 -0.02845 -0.34305 -0.04187 C -0.35868 -0.05528 -0.34583 -0.04418 -0.37205 -0.0805 C -0.39826 -0.11681 -0.47395 -0.22276 -0.50086 -0.26023 " pathEditMode="relative" rAng="0" ptsTypes="aaaaa">
                                      <p:cBhvr>
                                        <p:cTn id="18" dur="2000" fill="hold"/>
                                        <p:tgtEl>
                                          <p:spTgt spid="74"/>
                                        </p:tgtEl>
                                        <p:attrNameLst>
                                          <p:attrName>ppt_x</p:attrName>
                                          <p:attrName>ppt_y</p:attrName>
                                        </p:attrNameLst>
                                      </p:cBhvr>
                                      <p:rCtr x="-245" y="-127"/>
                                    </p:animMotion>
                                  </p:childTnLst>
                                </p:cTn>
                              </p:par>
                              <p:par>
                                <p:cTn id="19" presetID="0" presetClass="path" presetSubtype="0" accel="50000" decel="50000" fill="hold" grpId="0" nodeType="withEffect">
                                  <p:stCondLst>
                                    <p:cond delay="0"/>
                                  </p:stCondLst>
                                  <p:childTnLst>
                                    <p:animMotion origin="layout" path="M -0.01059 -0.00023 C -0.11909 0.00093 -0.22482 0.00116 -0.27795 -0.00023 C -0.33107 -0.00162 -0.30816 -0.00138 -0.32986 -0.00809 C -0.35156 -0.0148 -0.37934 -0.02822 -0.40816 -0.04025 C -0.43698 -0.05228 -0.4835 -0.07217 -0.5033 -0.0805 " pathEditMode="relative" rAng="0" ptsTypes="aaaaa">
                                      <p:cBhvr>
                                        <p:cTn id="20" dur="2000" fill="hold"/>
                                        <p:tgtEl>
                                          <p:spTgt spid="75"/>
                                        </p:tgtEl>
                                        <p:attrNameLst>
                                          <p:attrName>ppt_x</p:attrName>
                                          <p:attrName>ppt_y</p:attrName>
                                        </p:attrNameLst>
                                      </p:cBhvr>
                                      <p:rCtr x="-246" y="-40"/>
                                    </p:animMotion>
                                  </p:childTnLst>
                                </p:cTn>
                              </p:par>
                              <p:par>
                                <p:cTn id="21" presetID="0" presetClass="path" presetSubtype="0" accel="50000" decel="50000" fill="hold" grpId="0" nodeType="withEffect">
                                  <p:stCondLst>
                                    <p:cond delay="0"/>
                                  </p:stCondLst>
                                  <p:childTnLst>
                                    <p:animMotion origin="layout" path="M -0.01059 -0.00023 C -0.11909 0.00093 -0.22378 -0.00254 -0.27795 -0.00023 C -0.33211 0.00209 -0.31441 0.00602 -0.33576 0.01435 C -0.35711 0.02267 -0.37847 0.03586 -0.40573 0.04951 C -0.43298 0.06315 -0.48003 0.08652 -0.49965 0.09623 " pathEditMode="relative" rAng="0" ptsTypes="aaaaa">
                                      <p:cBhvr>
                                        <p:cTn id="22" dur="2000" fill="hold"/>
                                        <p:tgtEl>
                                          <p:spTgt spid="76"/>
                                        </p:tgtEl>
                                        <p:attrNameLst>
                                          <p:attrName>ppt_x</p:attrName>
                                          <p:attrName>ppt_y</p:attrName>
                                        </p:attrNameLst>
                                      </p:cBhvr>
                                      <p:rCtr x="-245" y="47"/>
                                    </p:animMotion>
                                  </p:childTnLst>
                                </p:cTn>
                              </p:par>
                              <p:par>
                                <p:cTn id="23" presetID="0" presetClass="path" presetSubtype="0" accel="50000" decel="50000" fill="hold" grpId="0" nodeType="withEffect">
                                  <p:stCondLst>
                                    <p:cond delay="0"/>
                                  </p:stCondLst>
                                  <p:childTnLst>
                                    <p:animMotion origin="layout" path="M -0.01059 -0.00023 C -0.0552 -0.00023 -0.22274 -0.00763 -0.27795 -0.00023 C -0.33316 0.00717 -0.32257 0.02499 -0.34184 0.04488 C -0.36111 0.06477 -0.36718 0.08143 -0.39357 0.11867 C -0.41996 0.15591 -0.4776 0.23688 -0.49965 0.26787 " pathEditMode="relative" rAng="0" ptsTypes="aaaaa">
                                      <p:cBhvr>
                                        <p:cTn id="24" dur="2000" fill="hold"/>
                                        <p:tgtEl>
                                          <p:spTgt spid="77"/>
                                        </p:tgtEl>
                                        <p:attrNameLst>
                                          <p:attrName>ppt_x</p:attrName>
                                          <p:attrName>ppt_y</p:attrName>
                                        </p:attrNameLst>
                                      </p:cBhvr>
                                      <p:rCtr x="-245" y="130"/>
                                    </p:animMotion>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1000"/>
                                        <p:tgtEl>
                                          <p:spTgt spid="10"/>
                                        </p:tgtEl>
                                      </p:cBhvr>
                                    </p:animEffect>
                                    <p:set>
                                      <p:cBhvr>
                                        <p:cTn id="29" dur="1" fill="hold">
                                          <p:stCondLst>
                                            <p:cond delay="999"/>
                                          </p:stCondLst>
                                        </p:cTn>
                                        <p:tgtEl>
                                          <p:spTgt spid="10"/>
                                        </p:tgtEl>
                                        <p:attrNameLst>
                                          <p:attrName>style.visibility</p:attrName>
                                        </p:attrNameLst>
                                      </p:cBhvr>
                                      <p:to>
                                        <p:strVal val="hidden"/>
                                      </p:to>
                                    </p:set>
                                  </p:childTnLst>
                                </p:cTn>
                              </p:par>
                              <p:par>
                                <p:cTn id="30" presetID="10" presetClass="entr" presetSubtype="0" fill="hold" nodeType="with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fade">
                                      <p:cBhvr>
                                        <p:cTn id="32" dur="500"/>
                                        <p:tgtEl>
                                          <p:spTgt spid="54"/>
                                        </p:tgtEl>
                                      </p:cBhvr>
                                    </p:animEffect>
                                  </p:childTnLst>
                                </p:cTn>
                              </p:par>
                              <p:par>
                                <p:cTn id="33" presetID="10" presetClass="exit" presetSubtype="0" fill="hold" grpId="2" nodeType="withEffect">
                                  <p:stCondLst>
                                    <p:cond delay="0"/>
                                  </p:stCondLst>
                                  <p:childTnLst>
                                    <p:animEffect transition="out" filter="fade">
                                      <p:cBhvr>
                                        <p:cTn id="34" dur="1000"/>
                                        <p:tgtEl>
                                          <p:spTgt spid="74"/>
                                        </p:tgtEl>
                                      </p:cBhvr>
                                    </p:animEffect>
                                    <p:set>
                                      <p:cBhvr>
                                        <p:cTn id="35" dur="1" fill="hold">
                                          <p:stCondLst>
                                            <p:cond delay="999"/>
                                          </p:stCondLst>
                                        </p:cTn>
                                        <p:tgtEl>
                                          <p:spTgt spid="74"/>
                                        </p:tgtEl>
                                        <p:attrNameLst>
                                          <p:attrName>style.visibility</p:attrName>
                                        </p:attrNameLst>
                                      </p:cBhvr>
                                      <p:to>
                                        <p:strVal val="hidden"/>
                                      </p:to>
                                    </p:set>
                                  </p:childTnLst>
                                </p:cTn>
                              </p:par>
                              <p:par>
                                <p:cTn id="36" presetID="10" presetClass="exit" presetSubtype="0" fill="hold" grpId="2" nodeType="withEffect">
                                  <p:stCondLst>
                                    <p:cond delay="0"/>
                                  </p:stCondLst>
                                  <p:childTnLst>
                                    <p:animEffect transition="out" filter="fade">
                                      <p:cBhvr>
                                        <p:cTn id="37" dur="1000"/>
                                        <p:tgtEl>
                                          <p:spTgt spid="75"/>
                                        </p:tgtEl>
                                      </p:cBhvr>
                                    </p:animEffect>
                                    <p:set>
                                      <p:cBhvr>
                                        <p:cTn id="38" dur="1" fill="hold">
                                          <p:stCondLst>
                                            <p:cond delay="999"/>
                                          </p:stCondLst>
                                        </p:cTn>
                                        <p:tgtEl>
                                          <p:spTgt spid="75"/>
                                        </p:tgtEl>
                                        <p:attrNameLst>
                                          <p:attrName>style.visibility</p:attrName>
                                        </p:attrNameLst>
                                      </p:cBhvr>
                                      <p:to>
                                        <p:strVal val="hidden"/>
                                      </p:to>
                                    </p:set>
                                  </p:childTnLst>
                                </p:cTn>
                              </p:par>
                              <p:par>
                                <p:cTn id="39" presetID="10" presetClass="exit" presetSubtype="0" fill="hold" grpId="2" nodeType="withEffect">
                                  <p:stCondLst>
                                    <p:cond delay="0"/>
                                  </p:stCondLst>
                                  <p:childTnLst>
                                    <p:animEffect transition="out" filter="fade">
                                      <p:cBhvr>
                                        <p:cTn id="40" dur="1000"/>
                                        <p:tgtEl>
                                          <p:spTgt spid="76"/>
                                        </p:tgtEl>
                                      </p:cBhvr>
                                    </p:animEffect>
                                    <p:set>
                                      <p:cBhvr>
                                        <p:cTn id="41" dur="1" fill="hold">
                                          <p:stCondLst>
                                            <p:cond delay="999"/>
                                          </p:stCondLst>
                                        </p:cTn>
                                        <p:tgtEl>
                                          <p:spTgt spid="76"/>
                                        </p:tgtEl>
                                        <p:attrNameLst>
                                          <p:attrName>style.visibility</p:attrName>
                                        </p:attrNameLst>
                                      </p:cBhvr>
                                      <p:to>
                                        <p:strVal val="hidden"/>
                                      </p:to>
                                    </p:set>
                                  </p:childTnLst>
                                </p:cTn>
                              </p:par>
                              <p:par>
                                <p:cTn id="42" presetID="10" presetClass="exit" presetSubtype="0" fill="hold" grpId="2" nodeType="withEffect">
                                  <p:stCondLst>
                                    <p:cond delay="0"/>
                                  </p:stCondLst>
                                  <p:childTnLst>
                                    <p:animEffect transition="out" filter="fade">
                                      <p:cBhvr>
                                        <p:cTn id="43" dur="1000"/>
                                        <p:tgtEl>
                                          <p:spTgt spid="77"/>
                                        </p:tgtEl>
                                      </p:cBhvr>
                                    </p:animEffect>
                                    <p:set>
                                      <p:cBhvr>
                                        <p:cTn id="44" dur="1" fill="hold">
                                          <p:stCondLst>
                                            <p:cond delay="999"/>
                                          </p:stCondLst>
                                        </p:cTn>
                                        <p:tgtEl>
                                          <p:spTgt spid="77"/>
                                        </p:tgtEl>
                                        <p:attrNameLst>
                                          <p:attrName>style.visibility</p:attrName>
                                        </p:attrNameLst>
                                      </p:cBhvr>
                                      <p:to>
                                        <p:strVal val="hidden"/>
                                      </p:to>
                                    </p:set>
                                  </p:childTnLst>
                                </p:cTn>
                              </p:par>
                            </p:childTnLst>
                          </p:cTn>
                        </p:par>
                        <p:par>
                          <p:cTn id="45" fill="hold">
                            <p:stCondLst>
                              <p:cond delay="1000"/>
                            </p:stCondLst>
                            <p:childTnLst>
                              <p:par>
                                <p:cTn id="46" presetID="1" presetClass="entr" presetSubtype="0" fill="hold" grpId="0" nodeType="afterEffect">
                                  <p:stCondLst>
                                    <p:cond delay="0"/>
                                  </p:stCondLst>
                                  <p:childTnLst>
                                    <p:set>
                                      <p:cBhvr>
                                        <p:cTn id="47" dur="1" fill="hold">
                                          <p:stCondLst>
                                            <p:cond delay="0"/>
                                          </p:stCondLst>
                                        </p:cTn>
                                        <p:tgtEl>
                                          <p:spTgt spid="78"/>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79"/>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0"/>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8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8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8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8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85"/>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0" presetClass="path" presetSubtype="0" accel="50000" decel="50000" fill="hold" grpId="1" nodeType="clickEffect">
                                  <p:stCondLst>
                                    <p:cond delay="0"/>
                                  </p:stCondLst>
                                  <p:childTnLst>
                                    <p:animMotion origin="layout" path="M 0.01267 -0.0037 C 0.0342 0.0266 0.10746 0.13371 0.14166 0.17789 C 0.17586 0.22207 0.18455 0.24636 0.2177 0.26139 C 0.25086 0.27643 0.3151 0.26648 0.34062 0.26787 " pathEditMode="relative" rAng="0" ptsTypes="aaaa">
                                      <p:cBhvr>
                                        <p:cTn id="65" dur="1000" fill="hold"/>
                                        <p:tgtEl>
                                          <p:spTgt spid="78"/>
                                        </p:tgtEl>
                                        <p:attrNameLst>
                                          <p:attrName>ppt_x</p:attrName>
                                          <p:attrName>ppt_y</p:attrName>
                                        </p:attrNameLst>
                                      </p:cBhvr>
                                      <p:rCtr x="164" y="140"/>
                                    </p:animMotion>
                                  </p:childTnLst>
                                </p:cTn>
                              </p:par>
                              <p:par>
                                <p:cTn id="66" presetID="0" presetClass="path" presetSubtype="0" accel="50000" decel="50000" fill="hold" grpId="1" nodeType="withEffect">
                                  <p:stCondLst>
                                    <p:cond delay="0"/>
                                  </p:stCondLst>
                                  <p:childTnLst>
                                    <p:animMotion origin="layout" path="M 0.00902 -0.00463 C 0.01458 -0.00324 0.02708 -0.01203 0.0427 0.00323 C 0.05833 0.0185 0.07777 0.05135 0.10295 0.08651 C 0.12812 0.12167 0.16823 0.18528 0.1934 0.21489 C 0.21857 0.2445 0.22916 0.2556 0.25364 0.26393 C 0.27812 0.27226 0.32222 0.26532 0.34027 0.26555 " pathEditMode="relative" rAng="0" ptsTypes="aaaaaa">
                                      <p:cBhvr>
                                        <p:cTn id="67" dur="1000" fill="hold"/>
                                        <p:tgtEl>
                                          <p:spTgt spid="79"/>
                                        </p:tgtEl>
                                        <p:attrNameLst>
                                          <p:attrName>ppt_x</p:attrName>
                                          <p:attrName>ppt_y</p:attrName>
                                        </p:attrNameLst>
                                      </p:cBhvr>
                                      <p:rCtr x="166" y="135"/>
                                    </p:animMotion>
                                  </p:childTnLst>
                                </p:cTn>
                              </p:par>
                              <p:par>
                                <p:cTn id="68" presetID="0" presetClass="path" presetSubtype="0" accel="50000" decel="50000" fill="hold" grpId="1" nodeType="withEffect">
                                  <p:stCondLst>
                                    <p:cond delay="200"/>
                                  </p:stCondLst>
                                  <p:childTnLst>
                                    <p:animMotion origin="layout" path="M 3.61111E-6 4.16146E-6 C 0.06458 0.02914 0.12934 0.05829 0.1651 0.0724 C 0.20086 0.08651 0.19357 0.08327 0.21458 0.08512 C 0.23559 0.08697 0.27517 0.08373 0.29114 0.08327 " pathEditMode="relative" rAng="0" ptsTypes="aaaa">
                                      <p:cBhvr>
                                        <p:cTn id="69" dur="1000" fill="hold"/>
                                        <p:tgtEl>
                                          <p:spTgt spid="80"/>
                                        </p:tgtEl>
                                        <p:attrNameLst>
                                          <p:attrName>ppt_x</p:attrName>
                                          <p:attrName>ppt_y</p:attrName>
                                        </p:attrNameLst>
                                      </p:cBhvr>
                                      <p:rCtr x="145" y="43"/>
                                    </p:animMotion>
                                  </p:childTnLst>
                                </p:cTn>
                              </p:par>
                              <p:par>
                                <p:cTn id="70" presetID="0" presetClass="path" presetSubtype="0" accel="50000" decel="50000" fill="hold" grpId="1" nodeType="withEffect">
                                  <p:stCondLst>
                                    <p:cond delay="200"/>
                                  </p:stCondLst>
                                  <p:childTnLst>
                                    <p:animMotion origin="layout" path="M 3.61111E-6 -0.00694 C -0.00295 -0.01203 -0.00643 -0.01758 0.02882 -0.00371 C 0.06406 0.01017 0.16753 0.06222 0.21145 0.07679 C 0.25538 0.09137 0.27534 0.08188 0.29218 0.08327 " pathEditMode="relative" rAng="0" ptsTypes="aaaa">
                                      <p:cBhvr>
                                        <p:cTn id="71" dur="1000" fill="hold"/>
                                        <p:tgtEl>
                                          <p:spTgt spid="81"/>
                                        </p:tgtEl>
                                        <p:attrNameLst>
                                          <p:attrName>ppt_x</p:attrName>
                                          <p:attrName>ppt_y</p:attrName>
                                        </p:attrNameLst>
                                      </p:cBhvr>
                                      <p:rCtr x="143" y="44"/>
                                    </p:animMotion>
                                  </p:childTnLst>
                                </p:cTn>
                              </p:par>
                              <p:par>
                                <p:cTn id="72" presetID="0" presetClass="path" presetSubtype="0" accel="50000" decel="50000" fill="hold" grpId="1" nodeType="withEffect">
                                  <p:stCondLst>
                                    <p:cond delay="400"/>
                                  </p:stCondLst>
                                  <p:childTnLst>
                                    <p:animMotion origin="layout" path="M 0.00208 0.00417 C 0.01666 -0.003 0.06336 -0.02752 0.08993 -0.04071 C 0.11649 -0.05389 0.14062 -0.06523 0.16111 -0.07448 C 0.18159 -0.08373 0.19913 -0.09299 0.21284 -0.09692 C 0.22656 -0.10085 0.2368 -0.09831 0.24305 -0.09854 " pathEditMode="relative" rAng="0" ptsTypes="aaaaa">
                                      <p:cBhvr>
                                        <p:cTn id="73" dur="1000" fill="hold"/>
                                        <p:tgtEl>
                                          <p:spTgt spid="82"/>
                                        </p:tgtEl>
                                        <p:attrNameLst>
                                          <p:attrName>ppt_x</p:attrName>
                                          <p:attrName>ppt_y</p:attrName>
                                        </p:attrNameLst>
                                      </p:cBhvr>
                                      <p:rCtr x="120" y="-53"/>
                                    </p:animMotion>
                                  </p:childTnLst>
                                </p:cTn>
                              </p:par>
                              <p:par>
                                <p:cTn id="74" presetID="0" presetClass="path" presetSubtype="0" accel="50000" decel="50000" fill="hold" grpId="1" nodeType="withEffect">
                                  <p:stCondLst>
                                    <p:cond delay="400"/>
                                  </p:stCondLst>
                                  <p:childTnLst>
                                    <p:animMotion origin="layout" path="M 3.61111E-6 -4.02036E-6 C 0.00625 0.00209 0.01267 0.00417 0.02048 0.00324 C 0.0283 0.00232 0.02743 0.00255 0.04687 -0.00624 C 0.06632 -0.01503 0.10902 -0.03423 0.13663 -0.0488 C 0.16423 -0.06338 0.19461 -0.08558 0.21267 -0.09368 C 0.23073 -0.10178 0.23836 -0.09623 0.24514 -0.09692 " pathEditMode="relative" rAng="0" ptsTypes="aaaaaa">
                                      <p:cBhvr>
                                        <p:cTn id="75" dur="1000" fill="hold"/>
                                        <p:tgtEl>
                                          <p:spTgt spid="83"/>
                                        </p:tgtEl>
                                        <p:attrNameLst>
                                          <p:attrName>ppt_x</p:attrName>
                                          <p:attrName>ppt_y</p:attrName>
                                        </p:attrNameLst>
                                      </p:cBhvr>
                                      <p:rCtr x="123" y="-49"/>
                                    </p:animMotion>
                                  </p:childTnLst>
                                </p:cTn>
                              </p:par>
                              <p:par>
                                <p:cTn id="76" presetID="0" presetClass="path" presetSubtype="0" accel="50000" decel="50000" fill="hold" grpId="1" nodeType="withEffect">
                                  <p:stCondLst>
                                    <p:cond delay="600"/>
                                  </p:stCondLst>
                                  <p:childTnLst>
                                    <p:animMotion origin="layout" path="M 0.02136 -0.02082 L 0.20695 -0.28614 " pathEditMode="relative" rAng="0" ptsTypes="AA">
                                      <p:cBhvr>
                                        <p:cTn id="77" dur="1000" fill="hold"/>
                                        <p:tgtEl>
                                          <p:spTgt spid="84"/>
                                        </p:tgtEl>
                                        <p:attrNameLst>
                                          <p:attrName>ppt_x</p:attrName>
                                          <p:attrName>ppt_y</p:attrName>
                                        </p:attrNameLst>
                                      </p:cBhvr>
                                      <p:rCtr x="93" y="-133"/>
                                    </p:animMotion>
                                  </p:childTnLst>
                                </p:cTn>
                              </p:par>
                              <p:par>
                                <p:cTn id="78" presetID="0" presetClass="path" presetSubtype="0" accel="50000" decel="50000" fill="hold" grpId="1" nodeType="withEffect">
                                  <p:stCondLst>
                                    <p:cond delay="600"/>
                                  </p:stCondLst>
                                  <p:childTnLst>
                                    <p:animMotion origin="layout" path="M 0.00937 0.00278 C 0.01823 0.0037 0.02708 0.00463 0.03333 0.00116 C 0.03958 -0.00231 0.0158 0.02637 0.0467 -0.01804 C 0.0776 -0.06245 0.14826 -0.164 0.21892 -0.26532 " pathEditMode="relative" rAng="0" ptsTypes="aaaA">
                                      <p:cBhvr>
                                        <p:cTn id="79" dur="1000" fill="hold"/>
                                        <p:tgtEl>
                                          <p:spTgt spid="85"/>
                                        </p:tgtEl>
                                        <p:attrNameLst>
                                          <p:attrName>ppt_x</p:attrName>
                                          <p:attrName>ppt_y</p:attrName>
                                        </p:attrNameLst>
                                      </p:cBhvr>
                                      <p:rCtr x="105" y="-122"/>
                                    </p:animMotion>
                                  </p:childTnLst>
                                </p:cTn>
                              </p:par>
                              <p:par>
                                <p:cTn id="80" presetID="1" presetClass="entr" presetSubtype="0" fill="hold" nodeType="withEffect">
                                  <p:stCondLst>
                                    <p:cond delay="1500"/>
                                  </p:stCondLst>
                                  <p:childTnLst>
                                    <p:set>
                                      <p:cBhvr>
                                        <p:cTn id="81" dur="1" fill="hold">
                                          <p:stCondLst>
                                            <p:cond delay="0"/>
                                          </p:stCondLst>
                                        </p:cTn>
                                        <p:tgtEl>
                                          <p:spTgt spid="99"/>
                                        </p:tgtEl>
                                        <p:attrNameLst>
                                          <p:attrName>style.visibility</p:attrName>
                                        </p:attrNameLst>
                                      </p:cBhvr>
                                      <p:to>
                                        <p:strVal val="visible"/>
                                      </p:to>
                                    </p:set>
                                  </p:childTnLst>
                                </p:cTn>
                              </p:par>
                              <p:par>
                                <p:cTn id="82" presetID="42" presetClass="path" presetSubtype="0" accel="50000" decel="50000" fill="hold" grpId="2" nodeType="withEffect">
                                  <p:stCondLst>
                                    <p:cond delay="2000"/>
                                  </p:stCondLst>
                                  <p:childTnLst>
                                    <p:animMotion origin="layout" path="M 0.21059 -0.2873 L 0.21059 0.24543 " pathEditMode="relative" rAng="0" ptsTypes="AA">
                                      <p:cBhvr>
                                        <p:cTn id="83" dur="1000" fill="hold"/>
                                        <p:tgtEl>
                                          <p:spTgt spid="84"/>
                                        </p:tgtEl>
                                        <p:attrNameLst>
                                          <p:attrName>ppt_x</p:attrName>
                                          <p:attrName>ppt_y</p:attrName>
                                        </p:attrNameLst>
                                      </p:cBhvr>
                                      <p:rCtr x="0" y="266"/>
                                    </p:animMotion>
                                  </p:childTnLst>
                                </p:cTn>
                              </p:par>
                              <p:par>
                                <p:cTn id="84" presetID="8" presetClass="emph" presetSubtype="0" fill="hold" grpId="3" nodeType="withEffect">
                                  <p:stCondLst>
                                    <p:cond delay="2000"/>
                                  </p:stCondLst>
                                  <p:childTnLst>
                                    <p:animRot by="-86400000">
                                      <p:cBhvr>
                                        <p:cTn id="85" dur="1000" fill="hold"/>
                                        <p:tgtEl>
                                          <p:spTgt spid="84"/>
                                        </p:tgtEl>
                                        <p:attrNameLst>
                                          <p:attrName>r</p:attrName>
                                        </p:attrNameLst>
                                      </p:cBhvr>
                                    </p:animRot>
                                  </p:childTnLst>
                                </p:cTn>
                              </p:par>
                              <p:par>
                                <p:cTn id="86" presetID="42" presetClass="path" presetSubtype="0" accel="50000" decel="50000" fill="hold" grpId="2" nodeType="withEffect">
                                  <p:stCondLst>
                                    <p:cond delay="2000"/>
                                  </p:stCondLst>
                                  <p:childTnLst>
                                    <p:animMotion origin="layout" path="M 0.21892 -0.26532 L 0.21892 0.24543 " pathEditMode="relative" rAng="0" ptsTypes="AA">
                                      <p:cBhvr>
                                        <p:cTn id="87" dur="1000" fill="hold"/>
                                        <p:tgtEl>
                                          <p:spTgt spid="85"/>
                                        </p:tgtEl>
                                        <p:attrNameLst>
                                          <p:attrName>ppt_x</p:attrName>
                                          <p:attrName>ppt_y</p:attrName>
                                        </p:attrNameLst>
                                      </p:cBhvr>
                                      <p:rCtr x="0" y="255"/>
                                    </p:animMotion>
                                  </p:childTnLst>
                                </p:cTn>
                              </p:par>
                              <p:par>
                                <p:cTn id="88" presetID="8" presetClass="emph" presetSubtype="0" fill="hold" grpId="3" nodeType="withEffect">
                                  <p:stCondLst>
                                    <p:cond delay="2000"/>
                                  </p:stCondLst>
                                  <p:childTnLst>
                                    <p:animRot by="-86400000">
                                      <p:cBhvr>
                                        <p:cTn id="89" dur="1000" fill="hold"/>
                                        <p:tgtEl>
                                          <p:spTgt spid="85"/>
                                        </p:tgtEl>
                                        <p:attrNameLst>
                                          <p:attrName>r</p:attrName>
                                        </p:attrNameLst>
                                      </p:cBhvr>
                                    </p:animRot>
                                  </p:childTnLst>
                                </p:cTn>
                              </p:par>
                            </p:childTnLst>
                          </p:cTn>
                        </p:par>
                        <p:par>
                          <p:cTn id="90" fill="hold">
                            <p:stCondLst>
                              <p:cond delay="3000"/>
                            </p:stCondLst>
                            <p:childTnLst>
                              <p:par>
                                <p:cTn id="91" presetID="63" presetClass="path" presetSubtype="0" accel="50000" decel="50000" fill="hold" grpId="2" nodeType="afterEffect">
                                  <p:stCondLst>
                                    <p:cond delay="0"/>
                                  </p:stCondLst>
                                  <p:childTnLst>
                                    <p:animMotion origin="layout" path="M 0.33541 0.26764 L 0.51041 0.26764 " pathEditMode="relative" rAng="0" ptsTypes="AA">
                                      <p:cBhvr>
                                        <p:cTn id="92" dur="1000" fill="hold"/>
                                        <p:tgtEl>
                                          <p:spTgt spid="78"/>
                                        </p:tgtEl>
                                        <p:attrNameLst>
                                          <p:attrName>ppt_x</p:attrName>
                                          <p:attrName>ppt_y</p:attrName>
                                        </p:attrNameLst>
                                      </p:cBhvr>
                                      <p:rCtr x="87" y="0"/>
                                    </p:animMotion>
                                  </p:childTnLst>
                                </p:cTn>
                              </p:par>
                              <p:par>
                                <p:cTn id="93" presetID="10" presetClass="exit" presetSubtype="0" fill="hold" grpId="3" nodeType="withEffect">
                                  <p:stCondLst>
                                    <p:cond delay="500"/>
                                  </p:stCondLst>
                                  <p:childTnLst>
                                    <p:animEffect transition="out" filter="fade">
                                      <p:cBhvr>
                                        <p:cTn id="94" dur="1000"/>
                                        <p:tgtEl>
                                          <p:spTgt spid="78"/>
                                        </p:tgtEl>
                                      </p:cBhvr>
                                    </p:animEffect>
                                    <p:set>
                                      <p:cBhvr>
                                        <p:cTn id="95" dur="1" fill="hold">
                                          <p:stCondLst>
                                            <p:cond delay="999"/>
                                          </p:stCondLst>
                                        </p:cTn>
                                        <p:tgtEl>
                                          <p:spTgt spid="78"/>
                                        </p:tgtEl>
                                        <p:attrNameLst>
                                          <p:attrName>style.visibility</p:attrName>
                                        </p:attrNameLst>
                                      </p:cBhvr>
                                      <p:to>
                                        <p:strVal val="hidden"/>
                                      </p:to>
                                    </p:set>
                                  </p:childTnLst>
                                </p:cTn>
                              </p:par>
                              <p:par>
                                <p:cTn id="96" presetID="63" presetClass="path" presetSubtype="0" accel="50000" decel="50000" fill="hold" grpId="2" nodeType="withEffect">
                                  <p:stCondLst>
                                    <p:cond delay="500"/>
                                  </p:stCondLst>
                                  <p:childTnLst>
                                    <p:animMotion origin="layout" path="M 0.33611 0.26463 L 0.53541 0.26532 " pathEditMode="relative" rAng="0" ptsTypes="AA">
                                      <p:cBhvr>
                                        <p:cTn id="97" dur="1000" fill="hold"/>
                                        <p:tgtEl>
                                          <p:spTgt spid="79"/>
                                        </p:tgtEl>
                                        <p:attrNameLst>
                                          <p:attrName>ppt_x</p:attrName>
                                          <p:attrName>ppt_y</p:attrName>
                                        </p:attrNameLst>
                                      </p:cBhvr>
                                      <p:rCtr x="100" y="0"/>
                                    </p:animMotion>
                                  </p:childTnLst>
                                </p:cTn>
                              </p:par>
                              <p:par>
                                <p:cTn id="98" presetID="10" presetClass="exit" presetSubtype="0" fill="hold" grpId="3" nodeType="withEffect">
                                  <p:stCondLst>
                                    <p:cond delay="1000"/>
                                  </p:stCondLst>
                                  <p:childTnLst>
                                    <p:animEffect transition="out" filter="fade">
                                      <p:cBhvr>
                                        <p:cTn id="99" dur="1000"/>
                                        <p:tgtEl>
                                          <p:spTgt spid="79"/>
                                        </p:tgtEl>
                                      </p:cBhvr>
                                    </p:animEffect>
                                    <p:set>
                                      <p:cBhvr>
                                        <p:cTn id="100" dur="1" fill="hold">
                                          <p:stCondLst>
                                            <p:cond delay="999"/>
                                          </p:stCondLst>
                                        </p:cTn>
                                        <p:tgtEl>
                                          <p:spTgt spid="79"/>
                                        </p:tgtEl>
                                        <p:attrNameLst>
                                          <p:attrName>style.visibility</p:attrName>
                                        </p:attrNameLst>
                                      </p:cBhvr>
                                      <p:to>
                                        <p:strVal val="hidden"/>
                                      </p:to>
                                    </p:set>
                                  </p:childTnLst>
                                </p:cTn>
                              </p:par>
                              <p:par>
                                <p:cTn id="101" presetID="1" presetClass="exit" presetSubtype="0" fill="hold" nodeType="withEffect">
                                  <p:stCondLst>
                                    <p:cond delay="1500"/>
                                  </p:stCondLst>
                                  <p:childTnLst>
                                    <p:set>
                                      <p:cBhvr>
                                        <p:cTn id="102" dur="1" fill="hold">
                                          <p:stCondLst>
                                            <p:cond delay="0"/>
                                          </p:stCondLst>
                                        </p:cTn>
                                        <p:tgtEl>
                                          <p:spTgt spid="99"/>
                                        </p:tgtEl>
                                        <p:attrNameLst>
                                          <p:attrName>style.visibility</p:attrName>
                                        </p:attrNameLst>
                                      </p:cBhvr>
                                      <p:to>
                                        <p:strVal val="hidden"/>
                                      </p:to>
                                    </p:set>
                                  </p:childTnLst>
                                </p:cTn>
                              </p:par>
                              <p:par>
                                <p:cTn id="103" presetID="63" presetClass="path" presetSubtype="0" accel="50000" decel="50000" fill="hold" grpId="2" nodeType="withEffect">
                                  <p:stCondLst>
                                    <p:cond delay="1000"/>
                                  </p:stCondLst>
                                  <p:childTnLst>
                                    <p:animMotion origin="layout" path="M 0.27864 0.08142 L 0.51041 0.08304 " pathEditMode="relative" rAng="0" ptsTypes="AA">
                                      <p:cBhvr>
                                        <p:cTn id="104" dur="1000" fill="hold"/>
                                        <p:tgtEl>
                                          <p:spTgt spid="80"/>
                                        </p:tgtEl>
                                        <p:attrNameLst>
                                          <p:attrName>ppt_x</p:attrName>
                                          <p:attrName>ppt_y</p:attrName>
                                        </p:attrNameLst>
                                      </p:cBhvr>
                                      <p:rCtr x="116" y="1"/>
                                    </p:animMotion>
                                  </p:childTnLst>
                                </p:cTn>
                              </p:par>
                              <p:par>
                                <p:cTn id="105" presetID="10" presetClass="exit" presetSubtype="0" fill="hold" grpId="3" nodeType="withEffect">
                                  <p:stCondLst>
                                    <p:cond delay="1500"/>
                                  </p:stCondLst>
                                  <p:childTnLst>
                                    <p:animEffect transition="out" filter="fade">
                                      <p:cBhvr>
                                        <p:cTn id="106" dur="1000"/>
                                        <p:tgtEl>
                                          <p:spTgt spid="80"/>
                                        </p:tgtEl>
                                      </p:cBhvr>
                                    </p:animEffect>
                                    <p:set>
                                      <p:cBhvr>
                                        <p:cTn id="107" dur="1" fill="hold">
                                          <p:stCondLst>
                                            <p:cond delay="999"/>
                                          </p:stCondLst>
                                        </p:cTn>
                                        <p:tgtEl>
                                          <p:spTgt spid="80"/>
                                        </p:tgtEl>
                                        <p:attrNameLst>
                                          <p:attrName>style.visibility</p:attrName>
                                        </p:attrNameLst>
                                      </p:cBhvr>
                                      <p:to>
                                        <p:strVal val="hidden"/>
                                      </p:to>
                                    </p:set>
                                  </p:childTnLst>
                                </p:cTn>
                              </p:par>
                              <p:par>
                                <p:cTn id="108" presetID="63" presetClass="path" presetSubtype="0" accel="50000" decel="50000" fill="hold" grpId="2" nodeType="withEffect">
                                  <p:stCondLst>
                                    <p:cond delay="1500"/>
                                  </p:stCondLst>
                                  <p:childTnLst>
                                    <p:animMotion origin="layout" path="M 0.28437 0.08304 L 0.53541 0.08258 " pathEditMode="relative" rAng="0" ptsTypes="AA">
                                      <p:cBhvr>
                                        <p:cTn id="109" dur="1000" fill="hold"/>
                                        <p:tgtEl>
                                          <p:spTgt spid="81"/>
                                        </p:tgtEl>
                                        <p:attrNameLst>
                                          <p:attrName>ppt_x</p:attrName>
                                          <p:attrName>ppt_y</p:attrName>
                                        </p:attrNameLst>
                                      </p:cBhvr>
                                      <p:rCtr x="126" y="0"/>
                                    </p:animMotion>
                                  </p:childTnLst>
                                </p:cTn>
                              </p:par>
                              <p:par>
                                <p:cTn id="110" presetID="10" presetClass="exit" presetSubtype="0" fill="hold" grpId="3" nodeType="withEffect">
                                  <p:stCondLst>
                                    <p:cond delay="1900"/>
                                  </p:stCondLst>
                                  <p:childTnLst>
                                    <p:animEffect transition="out" filter="fade">
                                      <p:cBhvr>
                                        <p:cTn id="111" dur="1000"/>
                                        <p:tgtEl>
                                          <p:spTgt spid="81"/>
                                        </p:tgtEl>
                                      </p:cBhvr>
                                    </p:animEffect>
                                    <p:set>
                                      <p:cBhvr>
                                        <p:cTn id="112" dur="1" fill="hold">
                                          <p:stCondLst>
                                            <p:cond delay="999"/>
                                          </p:stCondLst>
                                        </p:cTn>
                                        <p:tgtEl>
                                          <p:spTgt spid="81"/>
                                        </p:tgtEl>
                                        <p:attrNameLst>
                                          <p:attrName>style.visibility</p:attrName>
                                        </p:attrNameLst>
                                      </p:cBhvr>
                                      <p:to>
                                        <p:strVal val="hidden"/>
                                      </p:to>
                                    </p:set>
                                  </p:childTnLst>
                                </p:cTn>
                              </p:par>
                              <p:par>
                                <p:cTn id="113" presetID="63" presetClass="path" presetSubtype="0" accel="50000" decel="50000" fill="hold" grpId="2" nodeType="withEffect">
                                  <p:stCondLst>
                                    <p:cond delay="2000"/>
                                  </p:stCondLst>
                                  <p:childTnLst>
                                    <p:animMotion origin="layout" path="M 0.24253 -0.09877 L 0.51041 -0.09877 " pathEditMode="relative" rAng="0" ptsTypes="AA">
                                      <p:cBhvr>
                                        <p:cTn id="114" dur="1000" fill="hold"/>
                                        <p:tgtEl>
                                          <p:spTgt spid="82"/>
                                        </p:tgtEl>
                                        <p:attrNameLst>
                                          <p:attrName>ppt_x</p:attrName>
                                          <p:attrName>ppt_y</p:attrName>
                                        </p:attrNameLst>
                                      </p:cBhvr>
                                      <p:rCtr x="134" y="0"/>
                                    </p:animMotion>
                                  </p:childTnLst>
                                </p:cTn>
                              </p:par>
                              <p:par>
                                <p:cTn id="115" presetID="10" presetClass="exit" presetSubtype="0" fill="hold" grpId="3" nodeType="withEffect">
                                  <p:stCondLst>
                                    <p:cond delay="2500"/>
                                  </p:stCondLst>
                                  <p:childTnLst>
                                    <p:animEffect transition="out" filter="fade">
                                      <p:cBhvr>
                                        <p:cTn id="116" dur="1000"/>
                                        <p:tgtEl>
                                          <p:spTgt spid="82"/>
                                        </p:tgtEl>
                                      </p:cBhvr>
                                    </p:animEffect>
                                    <p:set>
                                      <p:cBhvr>
                                        <p:cTn id="117" dur="1" fill="hold">
                                          <p:stCondLst>
                                            <p:cond delay="999"/>
                                          </p:stCondLst>
                                        </p:cTn>
                                        <p:tgtEl>
                                          <p:spTgt spid="82"/>
                                        </p:tgtEl>
                                        <p:attrNameLst>
                                          <p:attrName>style.visibility</p:attrName>
                                        </p:attrNameLst>
                                      </p:cBhvr>
                                      <p:to>
                                        <p:strVal val="hidden"/>
                                      </p:to>
                                    </p:set>
                                  </p:childTnLst>
                                </p:cTn>
                              </p:par>
                              <p:par>
                                <p:cTn id="118" presetID="63" presetClass="path" presetSubtype="0" accel="50000" decel="50000" fill="hold" grpId="2" nodeType="withEffect">
                                  <p:stCondLst>
                                    <p:cond delay="2500"/>
                                  </p:stCondLst>
                                  <p:childTnLst>
                                    <p:animMotion origin="layout" path="M 0.25277 -0.09877 L 0.53541 -0.09877 " pathEditMode="relative" rAng="0" ptsTypes="AA">
                                      <p:cBhvr>
                                        <p:cTn id="119" dur="1000" fill="hold"/>
                                        <p:tgtEl>
                                          <p:spTgt spid="83"/>
                                        </p:tgtEl>
                                        <p:attrNameLst>
                                          <p:attrName>ppt_x</p:attrName>
                                          <p:attrName>ppt_y</p:attrName>
                                        </p:attrNameLst>
                                      </p:cBhvr>
                                      <p:rCtr x="141" y="0"/>
                                    </p:animMotion>
                                  </p:childTnLst>
                                </p:cTn>
                              </p:par>
                              <p:par>
                                <p:cTn id="120" presetID="10" presetClass="exit" presetSubtype="0" fill="hold" grpId="3" nodeType="withEffect">
                                  <p:stCondLst>
                                    <p:cond delay="3000"/>
                                  </p:stCondLst>
                                  <p:childTnLst>
                                    <p:animEffect transition="out" filter="fade">
                                      <p:cBhvr>
                                        <p:cTn id="121" dur="1000"/>
                                        <p:tgtEl>
                                          <p:spTgt spid="83"/>
                                        </p:tgtEl>
                                      </p:cBhvr>
                                    </p:animEffect>
                                    <p:set>
                                      <p:cBhvr>
                                        <p:cTn id="122" dur="1" fill="hold">
                                          <p:stCondLst>
                                            <p:cond delay="999"/>
                                          </p:stCondLst>
                                        </p:cTn>
                                        <p:tgtEl>
                                          <p:spTgt spid="83"/>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nodeType="clickEffect">
                                  <p:stCondLst>
                                    <p:cond delay="0"/>
                                  </p:stCondLst>
                                  <p:childTnLst>
                                    <p:set>
                                      <p:cBhvr>
                                        <p:cTn id="126" dur="1" fill="hold">
                                          <p:stCondLst>
                                            <p:cond delay="0"/>
                                          </p:stCondLst>
                                        </p:cTn>
                                        <p:tgtEl>
                                          <p:spTgt spid="48"/>
                                        </p:tgtEl>
                                        <p:attrNameLst>
                                          <p:attrName>style.visibility</p:attrName>
                                        </p:attrNameLst>
                                      </p:cBhvr>
                                      <p:to>
                                        <p:strVal val="visible"/>
                                      </p:to>
                                    </p:set>
                                    <p:animEffect transition="in" filter="box(in)">
                                      <p:cBhvr>
                                        <p:cTn id="127" dur="500"/>
                                        <p:tgtEl>
                                          <p:spTgt spid="48"/>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03"/>
                                        </p:tgtEl>
                                        <p:attrNameLst>
                                          <p:attrName>style.visibility</p:attrName>
                                        </p:attrNameLst>
                                      </p:cBhvr>
                                      <p:to>
                                        <p:strVal val="visible"/>
                                      </p:to>
                                    </p:set>
                                    <p:animEffect transition="in" filter="blinds(horizontal)">
                                      <p:cBhvr>
                                        <p:cTn id="132" dur="500"/>
                                        <p:tgtEl>
                                          <p:spTgt spid="103"/>
                                        </p:tgtEl>
                                      </p:cBhvr>
                                    </p:animEffect>
                                  </p:childTnLst>
                                </p:cTn>
                              </p:par>
                              <p:par>
                                <p:cTn id="133" presetID="0" presetClass="path" presetSubtype="0" accel="50000" decel="50000" fill="hold" grpId="4" nodeType="withEffect">
                                  <p:stCondLst>
                                    <p:cond delay="0"/>
                                  </p:stCondLst>
                                  <p:childTnLst>
                                    <p:animMotion origin="layout" path="M 0.00659 0.00116 C 0.02951 -0.03192 0.11319 -0.15174 0.14427 -0.19778 C 0.17534 -0.24381 0.18316 -0.26 0.19357 -0.27481 C 0.20399 -0.28961 0.20052 -0.28429 0.20694 -0.28614 C 0.21336 -0.28799 0.18142 -0.28614 0.23194 -0.28614 C 0.28246 -0.28614 0.45243 -0.28614 0.51041 -0.28614 " pathEditMode="relative" rAng="0" ptsTypes="aaaaaa">
                                      <p:cBhvr>
                                        <p:cTn id="134" dur="1500" fill="hold"/>
                                        <p:tgtEl>
                                          <p:spTgt spid="84"/>
                                        </p:tgtEl>
                                        <p:attrNameLst>
                                          <p:attrName>ppt_x</p:attrName>
                                          <p:attrName>ppt_y</p:attrName>
                                        </p:attrNameLst>
                                      </p:cBhvr>
                                      <p:rCtr x="252" y="-146"/>
                                    </p:animMotion>
                                  </p:childTnLst>
                                </p:cTn>
                              </p:par>
                              <p:par>
                                <p:cTn id="135" presetID="10" presetClass="exit" presetSubtype="0" fill="hold" grpId="5" nodeType="withEffect">
                                  <p:stCondLst>
                                    <p:cond delay="1000"/>
                                  </p:stCondLst>
                                  <p:childTnLst>
                                    <p:animEffect transition="out" filter="fade">
                                      <p:cBhvr>
                                        <p:cTn id="136" dur="1000"/>
                                        <p:tgtEl>
                                          <p:spTgt spid="84"/>
                                        </p:tgtEl>
                                      </p:cBhvr>
                                    </p:animEffect>
                                    <p:set>
                                      <p:cBhvr>
                                        <p:cTn id="137" dur="1" fill="hold">
                                          <p:stCondLst>
                                            <p:cond delay="999"/>
                                          </p:stCondLst>
                                        </p:cTn>
                                        <p:tgtEl>
                                          <p:spTgt spid="84"/>
                                        </p:tgtEl>
                                        <p:attrNameLst>
                                          <p:attrName>style.visibility</p:attrName>
                                        </p:attrNameLst>
                                      </p:cBhvr>
                                      <p:to>
                                        <p:strVal val="hidden"/>
                                      </p:to>
                                    </p:set>
                                  </p:childTnLst>
                                </p:cTn>
                              </p:par>
                              <p:par>
                                <p:cTn id="138" presetID="0" presetClass="path" presetSubtype="0" accel="50000" decel="50000" fill="hold" grpId="4" nodeType="withEffect">
                                  <p:stCondLst>
                                    <p:cond delay="500"/>
                                  </p:stCondLst>
                                  <p:childTnLst>
                                    <p:animMotion origin="layout" path="M 3.33333E-6 0.00625 C 0.01093 0.00717 0.02048 0.00787 0.02777 0.00463 C 0.03507 0.00139 0.02534 0.01226 0.0434 -0.01295 C 0.06146 -0.03817 0.10625 -0.10432 0.13611 -0.14619 C 0.16597 -0.18806 0.19896 -0.24219 0.22291 -0.26486 C 0.24687 -0.28753 0.22795 -0.2799 0.27951 -0.28267 C 0.33107 -0.28545 0.47986 -0.28221 0.53246 -0.28221 " pathEditMode="relative" rAng="0" ptsTypes="aaaaaaa">
                                      <p:cBhvr>
                                        <p:cTn id="139" dur="1500" fill="hold"/>
                                        <p:tgtEl>
                                          <p:spTgt spid="85"/>
                                        </p:tgtEl>
                                        <p:attrNameLst>
                                          <p:attrName>ppt_x</p:attrName>
                                          <p:attrName>ppt_y</p:attrName>
                                        </p:attrNameLst>
                                      </p:cBhvr>
                                      <p:rCtr x="266" y="-144"/>
                                    </p:animMotion>
                                  </p:childTnLst>
                                </p:cTn>
                              </p:par>
                              <p:par>
                                <p:cTn id="140" presetID="10" presetClass="exit" presetSubtype="0" fill="hold" grpId="5" nodeType="withEffect">
                                  <p:stCondLst>
                                    <p:cond delay="1500"/>
                                  </p:stCondLst>
                                  <p:childTnLst>
                                    <p:animEffect transition="out" filter="fade">
                                      <p:cBhvr>
                                        <p:cTn id="141" dur="1000"/>
                                        <p:tgtEl>
                                          <p:spTgt spid="85"/>
                                        </p:tgtEl>
                                      </p:cBhvr>
                                    </p:animEffect>
                                    <p:set>
                                      <p:cBhvr>
                                        <p:cTn id="142" dur="1" fill="hold">
                                          <p:stCondLst>
                                            <p:cond delay="999"/>
                                          </p:stCondLst>
                                        </p:cTn>
                                        <p:tgtEl>
                                          <p:spTgt spid="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4" grpId="1" animBg="1"/>
      <p:bldP spid="74" grpId="2" animBg="1"/>
      <p:bldP spid="75" grpId="0" animBg="1"/>
      <p:bldP spid="75" grpId="1" animBg="1"/>
      <p:bldP spid="75" grpId="2" animBg="1"/>
      <p:bldP spid="76" grpId="0" animBg="1"/>
      <p:bldP spid="76" grpId="1" animBg="1"/>
      <p:bldP spid="76" grpId="2" animBg="1"/>
      <p:bldP spid="77" grpId="0" animBg="1"/>
      <p:bldP spid="77" grpId="1" animBg="1"/>
      <p:bldP spid="77" grpId="2" animBg="1"/>
      <p:bldP spid="78" grpId="0" animBg="1"/>
      <p:bldP spid="78" grpId="1" animBg="1"/>
      <p:bldP spid="78" grpId="2" animBg="1"/>
      <p:bldP spid="78" grpId="3" animBg="1"/>
      <p:bldP spid="79" grpId="0" animBg="1"/>
      <p:bldP spid="79" grpId="1" animBg="1"/>
      <p:bldP spid="79" grpId="2" animBg="1"/>
      <p:bldP spid="79" grpId="3" animBg="1"/>
      <p:bldP spid="80" grpId="0" animBg="1"/>
      <p:bldP spid="80" grpId="1" animBg="1"/>
      <p:bldP spid="80" grpId="2" animBg="1"/>
      <p:bldP spid="80" grpId="3" animBg="1"/>
      <p:bldP spid="81" grpId="0" animBg="1"/>
      <p:bldP spid="81" grpId="1" animBg="1"/>
      <p:bldP spid="81" grpId="2" animBg="1"/>
      <p:bldP spid="81" grpId="3" animBg="1"/>
      <p:bldP spid="82" grpId="0" animBg="1"/>
      <p:bldP spid="82" grpId="1" animBg="1"/>
      <p:bldP spid="82" grpId="2" animBg="1"/>
      <p:bldP spid="82" grpId="3" animBg="1"/>
      <p:bldP spid="83" grpId="0" animBg="1"/>
      <p:bldP spid="83" grpId="1" animBg="1"/>
      <p:bldP spid="83" grpId="2" animBg="1"/>
      <p:bldP spid="83" grpId="3" animBg="1"/>
      <p:bldP spid="84" grpId="0" animBg="1"/>
      <p:bldP spid="84" grpId="1" animBg="1"/>
      <p:bldP spid="84" grpId="2" animBg="1"/>
      <p:bldP spid="84" grpId="3" animBg="1"/>
      <p:bldP spid="84" grpId="4" animBg="1"/>
      <p:bldP spid="84" grpId="5" animBg="1"/>
      <p:bldP spid="85" grpId="0" animBg="1"/>
      <p:bldP spid="85" grpId="1" animBg="1"/>
      <p:bldP spid="85" grpId="2" animBg="1"/>
      <p:bldP spid="85" grpId="3" animBg="1"/>
      <p:bldP spid="85" grpId="4" animBg="1"/>
      <p:bldP spid="85" grpId="5" animBg="1"/>
      <p:bldP spid="4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85" descr="server-gray.png"/>
          <p:cNvPicPr>
            <a:picLocks noChangeAspect="1"/>
          </p:cNvPicPr>
          <p:nvPr/>
        </p:nvPicPr>
        <p:blipFill>
          <a:blip r:embed="rId4" cstate="print"/>
          <a:stretch>
            <a:fillRect/>
          </a:stretch>
        </p:blipFill>
        <p:spPr>
          <a:xfrm>
            <a:off x="1750844" y="5350272"/>
            <a:ext cx="915278" cy="974328"/>
          </a:xfrm>
          <a:prstGeom prst="rect">
            <a:avLst/>
          </a:prstGeom>
        </p:spPr>
      </p:pic>
      <p:pic>
        <p:nvPicPr>
          <p:cNvPr id="89" name="Picture 88" descr="server-gray.png"/>
          <p:cNvPicPr>
            <a:picLocks noChangeAspect="1"/>
          </p:cNvPicPr>
          <p:nvPr/>
        </p:nvPicPr>
        <p:blipFill>
          <a:blip r:embed="rId4" cstate="print"/>
          <a:stretch>
            <a:fillRect/>
          </a:stretch>
        </p:blipFill>
        <p:spPr>
          <a:xfrm>
            <a:off x="1751722" y="1556544"/>
            <a:ext cx="915278" cy="974328"/>
          </a:xfrm>
          <a:prstGeom prst="rect">
            <a:avLst/>
          </a:prstGeom>
        </p:spPr>
      </p:pic>
      <p:sp>
        <p:nvSpPr>
          <p:cNvPr id="2" name="Title 1"/>
          <p:cNvSpPr>
            <a:spLocks noGrp="1"/>
          </p:cNvSpPr>
          <p:nvPr>
            <p:ph type="title"/>
          </p:nvPr>
        </p:nvSpPr>
        <p:spPr>
          <a:xfrm>
            <a:off x="457200" y="76200"/>
            <a:ext cx="8229600" cy="1143000"/>
          </a:xfrm>
        </p:spPr>
        <p:txBody>
          <a:bodyPr/>
          <a:lstStyle/>
          <a:p>
            <a:r>
              <a:rPr lang="en-US" dirty="0" smtClean="0"/>
              <a:t>Queue Buildup</a:t>
            </a:r>
            <a:endParaRPr lang="en-US" dirty="0"/>
          </a:p>
        </p:txBody>
      </p:sp>
      <p:pic>
        <p:nvPicPr>
          <p:cNvPr id="10" name="Content Placeholder 9" descr="switch.png"/>
          <p:cNvPicPr>
            <a:picLocks noGrp="1" noChangeAspect="1"/>
          </p:cNvPicPr>
          <p:nvPr>
            <p:ph idx="1"/>
          </p:nvPr>
        </p:nvPicPr>
        <p:blipFill>
          <a:blip r:embed="rId5" cstate="print"/>
          <a:stretch>
            <a:fillRect/>
          </a:stretch>
        </p:blipFill>
        <p:spPr>
          <a:xfrm flipH="1">
            <a:off x="4284353" y="3570383"/>
            <a:ext cx="1643349" cy="692945"/>
          </a:xfrm>
        </p:spPr>
      </p:pic>
      <p:sp>
        <p:nvSpPr>
          <p:cNvPr id="4" name="Slide Number Placeholder 3"/>
          <p:cNvSpPr>
            <a:spLocks noGrp="1"/>
          </p:cNvSpPr>
          <p:nvPr>
            <p:ph type="sldNum" sz="quarter" idx="12"/>
          </p:nvPr>
        </p:nvSpPr>
        <p:spPr>
          <a:xfrm>
            <a:off x="6592824" y="6356350"/>
            <a:ext cx="2133600" cy="365125"/>
          </a:xfrm>
        </p:spPr>
        <p:txBody>
          <a:bodyPr/>
          <a:lstStyle/>
          <a:p>
            <a:fld id="{D6860B3D-D4F8-4840-B91D-0EEC232E35FC}" type="slidenum">
              <a:rPr lang="en-US" smtClean="0"/>
              <a:pPr/>
              <a:t>13</a:t>
            </a:fld>
            <a:endParaRPr lang="en-US"/>
          </a:p>
        </p:txBody>
      </p:sp>
      <p:pic>
        <p:nvPicPr>
          <p:cNvPr id="5" name="Picture 4" descr="server2.jpg"/>
          <p:cNvPicPr>
            <a:picLocks noChangeAspect="1"/>
          </p:cNvPicPr>
          <p:nvPr/>
        </p:nvPicPr>
        <p:blipFill>
          <a:blip r:embed="rId6" cstate="print"/>
          <a:stretch>
            <a:fillRect/>
          </a:stretch>
        </p:blipFill>
        <p:spPr>
          <a:xfrm>
            <a:off x="7233201" y="3381938"/>
            <a:ext cx="1148799" cy="1102845"/>
          </a:xfrm>
          <a:prstGeom prst="rect">
            <a:avLst/>
          </a:prstGeom>
        </p:spPr>
      </p:pic>
      <p:cxnSp>
        <p:nvCxnSpPr>
          <p:cNvPr id="12" name="Straight Connector 11"/>
          <p:cNvCxnSpPr/>
          <p:nvPr/>
        </p:nvCxnSpPr>
        <p:spPr>
          <a:xfrm flipV="1">
            <a:off x="5699102" y="3916857"/>
            <a:ext cx="1610299"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609709" y="2043708"/>
            <a:ext cx="1675522" cy="17662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608831" y="4038600"/>
            <a:ext cx="1676400" cy="179883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Group 151"/>
          <p:cNvGrpSpPr>
            <a:grpSpLocks/>
          </p:cNvGrpSpPr>
          <p:nvPr/>
        </p:nvGrpSpPr>
        <p:grpSpPr bwMode="auto">
          <a:xfrm>
            <a:off x="4419600" y="3613944"/>
            <a:ext cx="1295400" cy="609600"/>
            <a:chOff x="4032" y="480"/>
            <a:chExt cx="768" cy="576"/>
          </a:xfrm>
          <a:gradFill>
            <a:gsLst>
              <a:gs pos="0">
                <a:schemeClr val="bg1"/>
              </a:gs>
              <a:gs pos="100000">
                <a:schemeClr val="hlink"/>
              </a:gs>
            </a:gsLst>
            <a:lin ang="0" scaled="1"/>
          </a:gradFill>
        </p:grpSpPr>
        <p:sp>
          <p:nvSpPr>
            <p:cNvPr id="55"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56"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78" name="Rectangle 163"/>
          <p:cNvSpPr>
            <a:spLocks noChangeArrowheads="1"/>
          </p:cNvSpPr>
          <p:nvPr/>
        </p:nvSpPr>
        <p:spPr bwMode="auto">
          <a:xfrm>
            <a:off x="2398776" y="1785144"/>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9" name="Rectangle 163"/>
          <p:cNvSpPr>
            <a:spLocks noChangeArrowheads="1"/>
          </p:cNvSpPr>
          <p:nvPr/>
        </p:nvSpPr>
        <p:spPr bwMode="auto">
          <a:xfrm>
            <a:off x="2170176" y="1785144"/>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4" name="Rectangle 163"/>
          <p:cNvSpPr>
            <a:spLocks noChangeArrowheads="1"/>
          </p:cNvSpPr>
          <p:nvPr/>
        </p:nvSpPr>
        <p:spPr bwMode="auto">
          <a:xfrm>
            <a:off x="2398776" y="5595144"/>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5" name="Rectangle 163"/>
          <p:cNvSpPr>
            <a:spLocks noChangeArrowheads="1"/>
          </p:cNvSpPr>
          <p:nvPr/>
        </p:nvSpPr>
        <p:spPr bwMode="auto">
          <a:xfrm>
            <a:off x="2170176" y="5595144"/>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41" name="TextBox 40"/>
          <p:cNvSpPr txBox="1"/>
          <p:nvPr/>
        </p:nvSpPr>
        <p:spPr>
          <a:xfrm>
            <a:off x="1522244" y="1099344"/>
            <a:ext cx="1295400" cy="369332"/>
          </a:xfrm>
          <a:prstGeom prst="rect">
            <a:avLst/>
          </a:prstGeom>
          <a:noFill/>
        </p:spPr>
        <p:txBody>
          <a:bodyPr wrap="square" rtlCol="0">
            <a:spAutoFit/>
          </a:bodyPr>
          <a:lstStyle/>
          <a:p>
            <a:r>
              <a:rPr lang="en-US" b="1" dirty="0" smtClean="0"/>
              <a:t>Sender 1</a:t>
            </a:r>
            <a:endParaRPr lang="en-US" b="1" dirty="0"/>
          </a:p>
        </p:txBody>
      </p:sp>
      <p:sp>
        <p:nvSpPr>
          <p:cNvPr id="45" name="TextBox 44"/>
          <p:cNvSpPr txBox="1"/>
          <p:nvPr/>
        </p:nvSpPr>
        <p:spPr>
          <a:xfrm>
            <a:off x="1522244" y="4909344"/>
            <a:ext cx="1066800" cy="369332"/>
          </a:xfrm>
          <a:prstGeom prst="rect">
            <a:avLst/>
          </a:prstGeom>
          <a:noFill/>
        </p:spPr>
        <p:txBody>
          <a:bodyPr wrap="square" rtlCol="0">
            <a:spAutoFit/>
          </a:bodyPr>
          <a:lstStyle/>
          <a:p>
            <a:r>
              <a:rPr lang="en-US" b="1" dirty="0" smtClean="0"/>
              <a:t>Sender 2</a:t>
            </a:r>
            <a:endParaRPr lang="en-US" b="1" dirty="0"/>
          </a:p>
        </p:txBody>
      </p:sp>
      <p:sp>
        <p:nvSpPr>
          <p:cNvPr id="46" name="TextBox 45"/>
          <p:cNvSpPr txBox="1"/>
          <p:nvPr/>
        </p:nvSpPr>
        <p:spPr>
          <a:xfrm>
            <a:off x="7237244" y="2863612"/>
            <a:ext cx="1144756" cy="369332"/>
          </a:xfrm>
          <a:prstGeom prst="rect">
            <a:avLst/>
          </a:prstGeom>
          <a:noFill/>
        </p:spPr>
        <p:txBody>
          <a:bodyPr wrap="square" rtlCol="0">
            <a:spAutoFit/>
          </a:bodyPr>
          <a:lstStyle/>
          <a:p>
            <a:r>
              <a:rPr lang="en-US" b="1" dirty="0" smtClean="0"/>
              <a:t>Receiver</a:t>
            </a:r>
            <a:endParaRPr lang="en-US" b="1" dirty="0"/>
          </a:p>
        </p:txBody>
      </p:sp>
      <p:sp>
        <p:nvSpPr>
          <p:cNvPr id="42" name="Rectangle 163"/>
          <p:cNvSpPr>
            <a:spLocks noChangeArrowheads="1"/>
          </p:cNvSpPr>
          <p:nvPr/>
        </p:nvSpPr>
        <p:spPr bwMode="auto">
          <a:xfrm>
            <a:off x="1939820" y="1785144"/>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48" name="Rectangle 163"/>
          <p:cNvSpPr>
            <a:spLocks noChangeArrowheads="1"/>
          </p:cNvSpPr>
          <p:nvPr/>
        </p:nvSpPr>
        <p:spPr bwMode="auto">
          <a:xfrm>
            <a:off x="1711220" y="1785144"/>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49" name="Rectangle 163"/>
          <p:cNvSpPr>
            <a:spLocks noChangeArrowheads="1"/>
          </p:cNvSpPr>
          <p:nvPr/>
        </p:nvSpPr>
        <p:spPr bwMode="auto">
          <a:xfrm>
            <a:off x="1482620" y="1785144"/>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grpSp>
        <p:nvGrpSpPr>
          <p:cNvPr id="58" name="Group 57"/>
          <p:cNvGrpSpPr/>
          <p:nvPr/>
        </p:nvGrpSpPr>
        <p:grpSpPr>
          <a:xfrm>
            <a:off x="111020" y="1785144"/>
            <a:ext cx="1335024" cy="594360"/>
            <a:chOff x="3389376" y="1676400"/>
            <a:chExt cx="1335024" cy="594360"/>
          </a:xfrm>
        </p:grpSpPr>
        <p:sp>
          <p:nvSpPr>
            <p:cNvPr id="50" name="Rectangle 163"/>
            <p:cNvSpPr>
              <a:spLocks noChangeArrowheads="1"/>
            </p:cNvSpPr>
            <p:nvPr/>
          </p:nvSpPr>
          <p:spPr bwMode="auto">
            <a:xfrm>
              <a:off x="33893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1" name="Rectangle 163"/>
            <p:cNvSpPr>
              <a:spLocks noChangeArrowheads="1"/>
            </p:cNvSpPr>
            <p:nvPr/>
          </p:nvSpPr>
          <p:spPr bwMode="auto">
            <a:xfrm>
              <a:off x="36179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2" name="Rectangle 163"/>
            <p:cNvSpPr>
              <a:spLocks noChangeArrowheads="1"/>
            </p:cNvSpPr>
            <p:nvPr/>
          </p:nvSpPr>
          <p:spPr bwMode="auto">
            <a:xfrm>
              <a:off x="38465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3" name="Rectangle 163"/>
            <p:cNvSpPr>
              <a:spLocks noChangeArrowheads="1"/>
            </p:cNvSpPr>
            <p:nvPr/>
          </p:nvSpPr>
          <p:spPr bwMode="auto">
            <a:xfrm>
              <a:off x="40751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4" name="Rectangle 163"/>
            <p:cNvSpPr>
              <a:spLocks noChangeArrowheads="1"/>
            </p:cNvSpPr>
            <p:nvPr/>
          </p:nvSpPr>
          <p:spPr bwMode="auto">
            <a:xfrm>
              <a:off x="43037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7" name="Rectangle 163"/>
            <p:cNvSpPr>
              <a:spLocks noChangeArrowheads="1"/>
            </p:cNvSpPr>
            <p:nvPr/>
          </p:nvSpPr>
          <p:spPr bwMode="auto">
            <a:xfrm>
              <a:off x="4532376" y="1676400"/>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grpSp>
      <p:sp>
        <p:nvSpPr>
          <p:cNvPr id="59" name="TextBox 58"/>
          <p:cNvSpPr txBox="1"/>
          <p:nvPr/>
        </p:nvSpPr>
        <p:spPr>
          <a:xfrm>
            <a:off x="3657600" y="1752600"/>
            <a:ext cx="5486400" cy="892552"/>
          </a:xfrm>
          <a:prstGeom prst="rect">
            <a:avLst/>
          </a:prstGeom>
          <a:noFill/>
        </p:spPr>
        <p:txBody>
          <a:bodyPr wrap="square" rtlCol="0">
            <a:spAutoFit/>
          </a:bodyPr>
          <a:lstStyle/>
          <a:p>
            <a:pPr>
              <a:buFont typeface="Arial" pitchFamily="34" charset="0"/>
              <a:buChar char="•"/>
            </a:pPr>
            <a:r>
              <a:rPr lang="en-US" sz="2800" dirty="0" smtClean="0">
                <a:ea typeface="Arial" charset="0"/>
                <a:cs typeface="Arial"/>
              </a:rPr>
              <a:t> </a:t>
            </a:r>
            <a:r>
              <a:rPr lang="en-US" sz="2800" dirty="0" smtClean="0">
                <a:ea typeface="Arial" charset="0"/>
                <a:cs typeface="Arial"/>
              </a:rPr>
              <a:t>Elephant flows </a:t>
            </a:r>
            <a:r>
              <a:rPr lang="en-US" sz="2800" dirty="0" smtClean="0">
                <a:ea typeface="Arial" charset="0"/>
                <a:cs typeface="Arial"/>
              </a:rPr>
              <a:t>buildup queues. </a:t>
            </a:r>
          </a:p>
          <a:p>
            <a:pPr lvl="1">
              <a:buFont typeface="Wingdings" pitchFamily="2" charset="2"/>
              <a:buChar char="Ø"/>
            </a:pPr>
            <a:r>
              <a:rPr lang="en-US" sz="2400" b="1" dirty="0" smtClean="0">
                <a:solidFill>
                  <a:srgbClr val="FF0000"/>
                </a:solidFill>
                <a:cs typeface="Arial"/>
              </a:rPr>
              <a:t> Increased latency for </a:t>
            </a:r>
            <a:r>
              <a:rPr lang="en-US" sz="2400" b="1" dirty="0" smtClean="0">
                <a:solidFill>
                  <a:srgbClr val="FF0000"/>
                </a:solidFill>
                <a:cs typeface="Arial"/>
              </a:rPr>
              <a:t>mice flows</a:t>
            </a:r>
            <a:r>
              <a:rPr lang="en-US" sz="2400" b="1" dirty="0" smtClean="0">
                <a:solidFill>
                  <a:srgbClr val="FF0000"/>
                </a:solidFill>
                <a:cs typeface="Arial"/>
              </a:rPr>
              <a:t>.</a:t>
            </a:r>
            <a:endParaRPr lang="en-US" sz="2000" b="1" dirty="0">
              <a:solidFill>
                <a:srgbClr val="FF0000"/>
              </a:solidFill>
            </a:endParaRPr>
          </a:p>
        </p:txBody>
      </p:sp>
    </p:spTree>
    <p:custDataLst>
      <p:tags r:id="rId1"/>
    </p:custDataLst>
    <p:extLst>
      <p:ext uri="{BB962C8B-B14F-4D97-AF65-F5344CB8AC3E}">
        <p14:creationId xmlns:p14="http://schemas.microsoft.com/office/powerpoint/2010/main" val="2354777458"/>
      </p:ext>
    </p:ext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1000"/>
                                        <p:tgtEl>
                                          <p:spTgt spid="10"/>
                                        </p:tgtEl>
                                      </p:cBhvr>
                                    </p:animEffect>
                                    <p:set>
                                      <p:cBhvr>
                                        <p:cTn id="11" dur="1" fill="hold">
                                          <p:stCondLst>
                                            <p:cond delay="999"/>
                                          </p:stCondLst>
                                        </p:cTn>
                                        <p:tgtEl>
                                          <p:spTgt spid="10"/>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par>
                          <p:cTn id="15" fill="hold">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4"/>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8"/>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8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childTnLst>
                                </p:cTn>
                              </p:par>
                            </p:childTnLst>
                          </p:cTn>
                        </p:par>
                        <p:par>
                          <p:cTn id="30" fill="hold">
                            <p:stCondLst>
                              <p:cond delay="1000"/>
                            </p:stCondLst>
                            <p:childTnLst>
                              <p:par>
                                <p:cTn id="31" presetID="1" presetClass="entr" presetSubtype="0"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grpId="1" nodeType="clickEffect">
                                  <p:stCondLst>
                                    <p:cond delay="0"/>
                                  </p:stCondLst>
                                  <p:childTnLst>
                                    <p:animMotion origin="layout" path="M 0.01267 -0.0037 C 0.0342 0.0266 0.10746 0.13371 0.14166 0.17789 C 0.17586 0.22207 0.18455 0.24636 0.2177 0.26139 C 0.25086 0.27643 0.3151 0.26648 0.34062 0.26787 " pathEditMode="relative" rAng="0" ptsTypes="aaaa">
                                      <p:cBhvr>
                                        <p:cTn id="36" dur="1000" fill="hold"/>
                                        <p:tgtEl>
                                          <p:spTgt spid="78"/>
                                        </p:tgtEl>
                                        <p:attrNameLst>
                                          <p:attrName>ppt_x</p:attrName>
                                          <p:attrName>ppt_y</p:attrName>
                                        </p:attrNameLst>
                                      </p:cBhvr>
                                      <p:rCtr x="164" y="140"/>
                                    </p:animMotion>
                                  </p:childTnLst>
                                </p:cTn>
                              </p:par>
                              <p:par>
                                <p:cTn id="37" presetID="0" presetClass="path" presetSubtype="0" accel="50000" decel="50000" fill="hold" grpId="1" nodeType="withEffect">
                                  <p:stCondLst>
                                    <p:cond delay="0"/>
                                  </p:stCondLst>
                                  <p:childTnLst>
                                    <p:animMotion origin="layout" path="M 0.00902 -0.00462 C 0.01458 -0.00324 0.02708 -0.01203 0.04271 0.00324 C 0.05833 0.01851 0.07777 0.05136 0.10295 0.08652 C 0.12812 0.12168 0.1684 0.1846 0.1934 0.2149 C 0.2184 0.2452 0.2283 0.25885 0.25295 0.26787 C 0.2776 0.27689 0.32274 0.26926 0.34097 0.26949 " pathEditMode="relative" rAng="0" ptsTypes="aaaaaa">
                                      <p:cBhvr>
                                        <p:cTn id="38" dur="1000" fill="hold"/>
                                        <p:tgtEl>
                                          <p:spTgt spid="79"/>
                                        </p:tgtEl>
                                        <p:attrNameLst>
                                          <p:attrName>ppt_x</p:attrName>
                                          <p:attrName>ppt_y</p:attrName>
                                        </p:attrNameLst>
                                      </p:cBhvr>
                                      <p:rCtr x="166" y="137"/>
                                    </p:animMotion>
                                  </p:childTnLst>
                                </p:cTn>
                              </p:par>
                              <p:par>
                                <p:cTn id="39" presetID="0" presetClass="path" presetSubtype="0" accel="50000" decel="50000" fill="hold" grpId="1" nodeType="withEffect">
                                  <p:stCondLst>
                                    <p:cond delay="0"/>
                                  </p:stCondLst>
                                  <p:childTnLst>
                                    <p:animMotion origin="layout" path="M 0.06528 -0.00462 C 0.08542 0.02475 0.15295 0.12723 0.18629 0.17141 C 0.21962 0.21559 0.23941 0.24428 0.26528 0.26024 C 0.29115 0.2762 0.32604 0.26625 0.34202 0.26787 " pathEditMode="relative" rAng="0" ptsTypes="aaaa">
                                      <p:cBhvr>
                                        <p:cTn id="40" dur="1000" fill="hold"/>
                                        <p:tgtEl>
                                          <p:spTgt spid="42"/>
                                        </p:tgtEl>
                                        <p:attrNameLst>
                                          <p:attrName>ppt_x</p:attrName>
                                          <p:attrName>ppt_y</p:attrName>
                                        </p:attrNameLst>
                                      </p:cBhvr>
                                      <p:rCtr x="138" y="140"/>
                                    </p:animMotion>
                                  </p:childTnLst>
                                </p:cTn>
                              </p:par>
                              <p:par>
                                <p:cTn id="41" presetID="0" presetClass="path" presetSubtype="0" accel="50000" decel="50000" fill="hold" grpId="1" nodeType="withEffect">
                                  <p:stCondLst>
                                    <p:cond delay="0"/>
                                  </p:stCondLst>
                                  <p:childTnLst>
                                    <p:animMotion origin="layout" path="M 0.00903 -0.00463 C 0.02257 -0.00347 0.06233 -0.01921 0.09028 0.00208 C 0.11823 0.02338 0.1507 0.08796 0.17657 0.12384 C 0.20243 0.15972 0.22743 0.19352 0.24584 0.21759 C 0.26424 0.24167 0.27118 0.25972 0.2875 0.26806 C 0.30382 0.27639 0.33177 0.26783 0.34341 0.26783 " pathEditMode="relative" rAng="0" ptsTypes="aaaaaa">
                                      <p:cBhvr>
                                        <p:cTn id="42" dur="1000" fill="hold"/>
                                        <p:tgtEl>
                                          <p:spTgt spid="48"/>
                                        </p:tgtEl>
                                        <p:attrNameLst>
                                          <p:attrName>ppt_x</p:attrName>
                                          <p:attrName>ppt_y</p:attrName>
                                        </p:attrNameLst>
                                      </p:cBhvr>
                                      <p:rCtr x="167" y="133"/>
                                    </p:animMotion>
                                  </p:childTnLst>
                                </p:cTn>
                              </p:par>
                              <p:par>
                                <p:cTn id="43" presetID="0" presetClass="path" presetSubtype="0" accel="50000" decel="50000" fill="hold" grpId="1" nodeType="withEffect">
                                  <p:stCondLst>
                                    <p:cond delay="0"/>
                                  </p:stCondLst>
                                  <p:childTnLst>
                                    <p:animMotion origin="layout" path="M -3.05556E-6 -1.80662E-6 C 0.01198 -0.00023 0.05157 -0.00231 0.07153 -0.00185 C 0.0915 -0.00139 0.10174 -0.01226 0.11979 0.00301 C 0.13785 0.01828 0.1592 0.05876 0.17986 0.08975 C 0.20052 0.12075 0.2224 0.15961 0.24375 0.18922 C 0.26511 0.21883 0.29063 0.25445 0.30764 0.26787 C 0.32466 0.28129 0.3382 0.26926 0.34618 0.26949 " pathEditMode="relative" rAng="0" ptsTypes="aaaaaaa">
                                      <p:cBhvr>
                                        <p:cTn id="44" dur="1000" fill="hold"/>
                                        <p:tgtEl>
                                          <p:spTgt spid="49"/>
                                        </p:tgtEl>
                                        <p:attrNameLst>
                                          <p:attrName>ppt_x</p:attrName>
                                          <p:attrName>ppt_y</p:attrName>
                                        </p:attrNameLst>
                                      </p:cBhvr>
                                      <p:rCtr x="173" y="134"/>
                                    </p:animMotion>
                                  </p:childTnLst>
                                </p:cTn>
                              </p:par>
                              <p:par>
                                <p:cTn id="45" presetID="0" presetClass="path" presetSubtype="0" accel="50000" decel="50000" fill="hold" grpId="1" nodeType="withEffect">
                                  <p:stCondLst>
                                    <p:cond delay="0"/>
                                  </p:stCondLst>
                                  <p:childTnLst>
                                    <p:animMotion origin="layout" path="M -3.05556E-6 0.01296 C 0.05608 -0.06822 0.11285 -0.15009 0.14219 -0.19264 C 0.17153 -0.23519 0.1658 -0.22803 0.17604 -0.24329 C 0.18629 -0.25855 0.19636 -0.27752 0.20417 -0.28492 C 0.21198 -0.29232 0.21945 -0.287 0.22344 -0.28769 " pathEditMode="relative" rAng="0" ptsTypes="aaaaa">
                                      <p:cBhvr>
                                        <p:cTn id="46" dur="1000" fill="hold"/>
                                        <p:tgtEl>
                                          <p:spTgt spid="84"/>
                                        </p:tgtEl>
                                        <p:attrNameLst>
                                          <p:attrName>ppt_x</p:attrName>
                                          <p:attrName>ppt_y</p:attrName>
                                        </p:attrNameLst>
                                      </p:cBhvr>
                                      <p:rCtr x="112" y="-153"/>
                                    </p:animMotion>
                                  </p:childTnLst>
                                </p:cTn>
                              </p:par>
                              <p:par>
                                <p:cTn id="47" presetID="0" presetClass="path" presetSubtype="0" accel="50000" decel="50000" fill="hold" grpId="1" nodeType="withEffect">
                                  <p:stCondLst>
                                    <p:cond delay="0"/>
                                  </p:stCondLst>
                                  <p:childTnLst>
                                    <p:animMotion origin="layout" path="M -3.05556E-6 -4.38483E-6 C 0.00539 -0.00046 0.01077 0.02174 0.03247 -0.00323 C 0.05417 -0.02821 0.10243 -0.1073 0.13004 -0.14963 C 0.15764 -0.19195 0.18195 -0.23358 0.19792 -0.25647 C 0.21389 -0.27937 0.22049 -0.28122 0.22639 -0.28769 " pathEditMode="relative" rAng="0" ptsTypes="aaaaa">
                                      <p:cBhvr>
                                        <p:cTn id="48" dur="1000" fill="hold"/>
                                        <p:tgtEl>
                                          <p:spTgt spid="85"/>
                                        </p:tgtEl>
                                        <p:attrNameLst>
                                          <p:attrName>ppt_x</p:attrName>
                                          <p:attrName>ppt_y</p:attrName>
                                        </p:attrNameLst>
                                      </p:cBhvr>
                                      <p:rCtr x="113" y="-133"/>
                                    </p:animMotion>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decel="50000" fill="hold" grpId="3" nodeType="clickEffect">
                                  <p:stCondLst>
                                    <p:cond delay="0"/>
                                  </p:stCondLst>
                                  <p:childTnLst>
                                    <p:animMotion origin="layout" path="M 0.22726 -0.28839 L 0.22726 0.18895 " pathEditMode="relative" rAng="0" ptsTypes="AA">
                                      <p:cBhvr>
                                        <p:cTn id="52" dur="1000" fill="hold"/>
                                        <p:tgtEl>
                                          <p:spTgt spid="85"/>
                                        </p:tgtEl>
                                        <p:attrNameLst>
                                          <p:attrName>ppt_x</p:attrName>
                                          <p:attrName>ppt_y</p:attrName>
                                        </p:attrNameLst>
                                      </p:cBhvr>
                                      <p:rCtr x="0" y="239"/>
                                    </p:animMotion>
                                  </p:childTnLst>
                                </p:cTn>
                              </p:par>
                              <p:par>
                                <p:cTn id="53" presetID="8" presetClass="emph" presetSubtype="0" fill="hold" grpId="2" nodeType="withEffect">
                                  <p:stCondLst>
                                    <p:cond delay="0"/>
                                  </p:stCondLst>
                                  <p:childTnLst>
                                    <p:animRot by="-86400000">
                                      <p:cBhvr>
                                        <p:cTn id="54" dur="1000" fill="hold"/>
                                        <p:tgtEl>
                                          <p:spTgt spid="85"/>
                                        </p:tgtEl>
                                        <p:attrNameLst>
                                          <p:attrName>r</p:attrName>
                                        </p:attrNameLst>
                                      </p:cBhvr>
                                    </p:animRot>
                                  </p:childTnLst>
                                </p:cTn>
                              </p:par>
                            </p:childTnLst>
                          </p:cTn>
                        </p:par>
                      </p:childTnLst>
                    </p:cTn>
                  </p:par>
                  <p:par>
                    <p:cTn id="55" fill="hold">
                      <p:stCondLst>
                        <p:cond delay="indefinite"/>
                      </p:stCondLst>
                      <p:childTnLst>
                        <p:par>
                          <p:cTn id="56" fill="hold">
                            <p:stCondLst>
                              <p:cond delay="0"/>
                            </p:stCondLst>
                            <p:childTnLst>
                              <p:par>
                                <p:cTn id="57" presetID="63" presetClass="path" presetSubtype="0" accel="50000" decel="50000" fill="hold" grpId="2" nodeType="clickEffect">
                                  <p:stCondLst>
                                    <p:cond delay="0"/>
                                  </p:stCondLst>
                                  <p:childTnLst>
                                    <p:animMotion origin="layout" path="M 0.33541 0.26764 L 0.51041 0.26764 " pathEditMode="relative" rAng="0" ptsTypes="AA">
                                      <p:cBhvr>
                                        <p:cTn id="58" dur="1000" fill="hold"/>
                                        <p:tgtEl>
                                          <p:spTgt spid="78"/>
                                        </p:tgtEl>
                                        <p:attrNameLst>
                                          <p:attrName>ppt_x</p:attrName>
                                          <p:attrName>ppt_y</p:attrName>
                                        </p:attrNameLst>
                                      </p:cBhvr>
                                      <p:rCtr x="87" y="0"/>
                                    </p:animMotion>
                                  </p:childTnLst>
                                </p:cTn>
                              </p:par>
                              <p:par>
                                <p:cTn id="59" presetID="10" presetClass="exit" presetSubtype="0" fill="hold" grpId="3" nodeType="withEffect">
                                  <p:stCondLst>
                                    <p:cond delay="500"/>
                                  </p:stCondLst>
                                  <p:childTnLst>
                                    <p:animEffect transition="out" filter="fade">
                                      <p:cBhvr>
                                        <p:cTn id="60" dur="1000"/>
                                        <p:tgtEl>
                                          <p:spTgt spid="78"/>
                                        </p:tgtEl>
                                      </p:cBhvr>
                                    </p:animEffect>
                                    <p:set>
                                      <p:cBhvr>
                                        <p:cTn id="61" dur="1" fill="hold">
                                          <p:stCondLst>
                                            <p:cond delay="999"/>
                                          </p:stCondLst>
                                        </p:cTn>
                                        <p:tgtEl>
                                          <p:spTgt spid="78"/>
                                        </p:tgtEl>
                                        <p:attrNameLst>
                                          <p:attrName>style.visibility</p:attrName>
                                        </p:attrNameLst>
                                      </p:cBhvr>
                                      <p:to>
                                        <p:strVal val="hidden"/>
                                      </p:to>
                                    </p:set>
                                  </p:childTnLst>
                                </p:cTn>
                              </p:par>
                              <p:par>
                                <p:cTn id="62" presetID="63" presetClass="path" presetSubtype="0" accel="50000" decel="50000" fill="hold" grpId="2" nodeType="withEffect">
                                  <p:stCondLst>
                                    <p:cond delay="500"/>
                                  </p:stCondLst>
                                  <p:childTnLst>
                                    <p:animMotion origin="layout" path="M 0.33611 0.26463 L 0.53541 0.26532 " pathEditMode="relative" rAng="0" ptsTypes="AA">
                                      <p:cBhvr>
                                        <p:cTn id="63" dur="1000" fill="hold"/>
                                        <p:tgtEl>
                                          <p:spTgt spid="79"/>
                                        </p:tgtEl>
                                        <p:attrNameLst>
                                          <p:attrName>ppt_x</p:attrName>
                                          <p:attrName>ppt_y</p:attrName>
                                        </p:attrNameLst>
                                      </p:cBhvr>
                                      <p:rCtr x="100" y="0"/>
                                    </p:animMotion>
                                  </p:childTnLst>
                                </p:cTn>
                              </p:par>
                              <p:par>
                                <p:cTn id="64" presetID="10" presetClass="exit" presetSubtype="0" fill="hold" grpId="3" nodeType="withEffect">
                                  <p:stCondLst>
                                    <p:cond delay="1000"/>
                                  </p:stCondLst>
                                  <p:childTnLst>
                                    <p:animEffect transition="out" filter="fade">
                                      <p:cBhvr>
                                        <p:cTn id="65" dur="1000"/>
                                        <p:tgtEl>
                                          <p:spTgt spid="79"/>
                                        </p:tgtEl>
                                      </p:cBhvr>
                                    </p:animEffect>
                                    <p:set>
                                      <p:cBhvr>
                                        <p:cTn id="66" dur="1" fill="hold">
                                          <p:stCondLst>
                                            <p:cond delay="999"/>
                                          </p:stCondLst>
                                        </p:cTn>
                                        <p:tgtEl>
                                          <p:spTgt spid="79"/>
                                        </p:tgtEl>
                                        <p:attrNameLst>
                                          <p:attrName>style.visibility</p:attrName>
                                        </p:attrNameLst>
                                      </p:cBhvr>
                                      <p:to>
                                        <p:strVal val="hidden"/>
                                      </p:to>
                                    </p:set>
                                  </p:childTnLst>
                                </p:cTn>
                              </p:par>
                              <p:par>
                                <p:cTn id="67" presetID="63" presetClass="path" presetSubtype="0" accel="50000" decel="50000" fill="hold" nodeType="withEffect">
                                  <p:stCondLst>
                                    <p:cond delay="1000"/>
                                  </p:stCondLst>
                                  <p:childTnLst>
                                    <p:animMotion origin="layout" path="M 0.33542 0.26764 L 0.56059 0.26764 " pathEditMode="relative" rAng="0" ptsTypes="AA">
                                      <p:cBhvr>
                                        <p:cTn id="68" dur="1000" fill="hold"/>
                                        <p:tgtEl>
                                          <p:spTgt spid="42"/>
                                        </p:tgtEl>
                                        <p:attrNameLst>
                                          <p:attrName>ppt_x</p:attrName>
                                          <p:attrName>ppt_y</p:attrName>
                                        </p:attrNameLst>
                                      </p:cBhvr>
                                      <p:rCtr x="112" y="0"/>
                                    </p:animMotion>
                                  </p:childTnLst>
                                </p:cTn>
                              </p:par>
                              <p:par>
                                <p:cTn id="69" presetID="10" presetClass="exit" presetSubtype="0" fill="hold" nodeType="withEffect">
                                  <p:stCondLst>
                                    <p:cond delay="1500"/>
                                  </p:stCondLst>
                                  <p:childTnLst>
                                    <p:animEffect transition="out" filter="fade">
                                      <p:cBhvr>
                                        <p:cTn id="70" dur="1000"/>
                                        <p:tgtEl>
                                          <p:spTgt spid="42"/>
                                        </p:tgtEl>
                                      </p:cBhvr>
                                    </p:animEffect>
                                    <p:set>
                                      <p:cBhvr>
                                        <p:cTn id="71" dur="1" fill="hold">
                                          <p:stCondLst>
                                            <p:cond delay="999"/>
                                          </p:stCondLst>
                                        </p:cTn>
                                        <p:tgtEl>
                                          <p:spTgt spid="42"/>
                                        </p:tgtEl>
                                        <p:attrNameLst>
                                          <p:attrName>style.visibility</p:attrName>
                                        </p:attrNameLst>
                                      </p:cBhvr>
                                      <p:to>
                                        <p:strVal val="hidden"/>
                                      </p:to>
                                    </p:set>
                                  </p:childTnLst>
                                </p:cTn>
                              </p:par>
                              <p:par>
                                <p:cTn id="72" presetID="63" presetClass="path" presetSubtype="0" accel="50000" decel="50000" fill="hold" nodeType="withEffect">
                                  <p:stCondLst>
                                    <p:cond delay="1500"/>
                                  </p:stCondLst>
                                  <p:childTnLst>
                                    <p:animMotion origin="layout" path="M 0.33611 0.26394 L 0.58559 0.26764 " pathEditMode="relative" rAng="0" ptsTypes="AA">
                                      <p:cBhvr>
                                        <p:cTn id="73" dur="1000" fill="hold"/>
                                        <p:tgtEl>
                                          <p:spTgt spid="48"/>
                                        </p:tgtEl>
                                        <p:attrNameLst>
                                          <p:attrName>ppt_x</p:attrName>
                                          <p:attrName>ppt_y</p:attrName>
                                        </p:attrNameLst>
                                      </p:cBhvr>
                                      <p:rCtr x="125" y="2"/>
                                    </p:animMotion>
                                  </p:childTnLst>
                                </p:cTn>
                              </p:par>
                              <p:par>
                                <p:cTn id="74" presetID="10" presetClass="exit" presetSubtype="0" fill="hold" nodeType="withEffect">
                                  <p:stCondLst>
                                    <p:cond delay="2000"/>
                                  </p:stCondLst>
                                  <p:childTnLst>
                                    <p:animEffect transition="out" filter="fade">
                                      <p:cBhvr>
                                        <p:cTn id="75" dur="1000"/>
                                        <p:tgtEl>
                                          <p:spTgt spid="48"/>
                                        </p:tgtEl>
                                      </p:cBhvr>
                                    </p:animEffect>
                                    <p:set>
                                      <p:cBhvr>
                                        <p:cTn id="76" dur="1" fill="hold">
                                          <p:stCondLst>
                                            <p:cond delay="999"/>
                                          </p:stCondLst>
                                        </p:cTn>
                                        <p:tgtEl>
                                          <p:spTgt spid="48"/>
                                        </p:tgtEl>
                                        <p:attrNameLst>
                                          <p:attrName>style.visibility</p:attrName>
                                        </p:attrNameLst>
                                      </p:cBhvr>
                                      <p:to>
                                        <p:strVal val="hidden"/>
                                      </p:to>
                                    </p:set>
                                  </p:childTnLst>
                                </p:cTn>
                              </p:par>
                              <p:par>
                                <p:cTn id="77" presetID="63" presetClass="path" presetSubtype="0" accel="50000" decel="50000" fill="hold" grpId="2" nodeType="withEffect">
                                  <p:stCondLst>
                                    <p:cond delay="2000"/>
                                  </p:stCondLst>
                                  <p:childTnLst>
                                    <p:animMotion origin="layout" path="M 0.33559 0.26764 L 0.61059 0.26764 " pathEditMode="relative" rAng="0" ptsTypes="AA">
                                      <p:cBhvr>
                                        <p:cTn id="78" dur="1000" fill="hold"/>
                                        <p:tgtEl>
                                          <p:spTgt spid="49"/>
                                        </p:tgtEl>
                                        <p:attrNameLst>
                                          <p:attrName>ppt_x</p:attrName>
                                          <p:attrName>ppt_y</p:attrName>
                                        </p:attrNameLst>
                                      </p:cBhvr>
                                      <p:rCtr x="138" y="0"/>
                                    </p:animMotion>
                                  </p:childTnLst>
                                </p:cTn>
                              </p:par>
                              <p:par>
                                <p:cTn id="79" presetID="10" presetClass="exit" presetSubtype="0" fill="hold" grpId="3" nodeType="withEffect">
                                  <p:stCondLst>
                                    <p:cond delay="2500"/>
                                  </p:stCondLst>
                                  <p:childTnLst>
                                    <p:animEffect transition="out" filter="fade">
                                      <p:cBhvr>
                                        <p:cTn id="80" dur="1000"/>
                                        <p:tgtEl>
                                          <p:spTgt spid="49"/>
                                        </p:tgtEl>
                                      </p:cBhvr>
                                    </p:animEffect>
                                    <p:set>
                                      <p:cBhvr>
                                        <p:cTn id="81" dur="1" fill="hold">
                                          <p:stCondLst>
                                            <p:cond delay="999"/>
                                          </p:stCondLst>
                                        </p:cTn>
                                        <p:tgtEl>
                                          <p:spTgt spid="49"/>
                                        </p:tgtEl>
                                        <p:attrNameLst>
                                          <p:attrName>style.visibility</p:attrName>
                                        </p:attrNameLst>
                                      </p:cBhvr>
                                      <p:to>
                                        <p:strVal val="hidden"/>
                                      </p:to>
                                    </p:set>
                                  </p:childTnLst>
                                </p:cTn>
                              </p:par>
                              <p:par>
                                <p:cTn id="82" presetID="63" presetClass="path" presetSubtype="0" accel="50000" decel="50000" fill="hold" grpId="2" nodeType="withEffect">
                                  <p:stCondLst>
                                    <p:cond delay="2500"/>
                                  </p:stCondLst>
                                  <p:childTnLst>
                                    <p:animMotion origin="layout" path="M 0.21875 -0.28753 L 0.51041 -0.28753 " pathEditMode="relative" rAng="0" ptsTypes="AA">
                                      <p:cBhvr>
                                        <p:cTn id="83" dur="1000" fill="hold"/>
                                        <p:tgtEl>
                                          <p:spTgt spid="84"/>
                                        </p:tgtEl>
                                        <p:attrNameLst>
                                          <p:attrName>ppt_x</p:attrName>
                                          <p:attrName>ppt_y</p:attrName>
                                        </p:attrNameLst>
                                      </p:cBhvr>
                                      <p:rCtr x="146" y="0"/>
                                    </p:animMotion>
                                  </p:childTnLst>
                                </p:cTn>
                              </p:par>
                              <p:par>
                                <p:cTn id="84" presetID="10" presetClass="exit" presetSubtype="0" fill="hold" grpId="3" nodeType="withEffect">
                                  <p:stCondLst>
                                    <p:cond delay="3000"/>
                                  </p:stCondLst>
                                  <p:childTnLst>
                                    <p:animEffect transition="out" filter="fade">
                                      <p:cBhvr>
                                        <p:cTn id="85" dur="1000"/>
                                        <p:tgtEl>
                                          <p:spTgt spid="84"/>
                                        </p:tgtEl>
                                      </p:cBhvr>
                                    </p:animEffect>
                                    <p:set>
                                      <p:cBhvr>
                                        <p:cTn id="86" dur="1" fill="hold">
                                          <p:stCondLst>
                                            <p:cond delay="999"/>
                                          </p:stCondLst>
                                        </p:cTn>
                                        <p:tgtEl>
                                          <p:spTgt spid="8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8" grpId="1" animBg="1"/>
      <p:bldP spid="78" grpId="2" animBg="1"/>
      <p:bldP spid="78" grpId="3" animBg="1"/>
      <p:bldP spid="79" grpId="0" animBg="1"/>
      <p:bldP spid="79" grpId="1" animBg="1"/>
      <p:bldP spid="79" grpId="2" animBg="1"/>
      <p:bldP spid="79" grpId="3" animBg="1"/>
      <p:bldP spid="84" grpId="0" animBg="1"/>
      <p:bldP spid="84" grpId="1" animBg="1"/>
      <p:bldP spid="84" grpId="2" animBg="1"/>
      <p:bldP spid="84" grpId="3" animBg="1"/>
      <p:bldP spid="85" grpId="0" animBg="1"/>
      <p:bldP spid="85" grpId="1" animBg="1"/>
      <p:bldP spid="85" grpId="2" animBg="1"/>
      <p:bldP spid="85" grpId="3" animBg="1"/>
      <p:bldP spid="42" grpId="0" animBg="1"/>
      <p:bldP spid="42" grpId="1" animBg="1"/>
      <p:bldP spid="48" grpId="0" animBg="1"/>
      <p:bldP spid="48" grpId="1" animBg="1"/>
      <p:bldP spid="49" grpId="0" animBg="1"/>
      <p:bldP spid="49" grpId="1" animBg="1"/>
      <p:bldP spid="49" grpId="2" animBg="1"/>
      <p:bldP spid="49" grpId="3" animBg="1"/>
      <p:bldP spid="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2"/>
          <p:cNvGrpSpPr/>
          <p:nvPr/>
        </p:nvGrpSpPr>
        <p:grpSpPr>
          <a:xfrm>
            <a:off x="6583680" y="4419600"/>
            <a:ext cx="274320" cy="274320"/>
            <a:chOff x="6934200" y="2667000"/>
            <a:chExt cx="274320" cy="274320"/>
          </a:xfrm>
        </p:grpSpPr>
        <p:sp>
          <p:nvSpPr>
            <p:cNvPr id="84" name="Rectangle 163"/>
            <p:cNvSpPr>
              <a:spLocks noChangeArrowheads="1"/>
            </p:cNvSpPr>
            <p:nvPr/>
          </p:nvSpPr>
          <p:spPr bwMode="auto">
            <a:xfrm>
              <a:off x="6934200" y="2667000"/>
              <a:ext cx="274320" cy="27432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7" name="Oval 86"/>
            <p:cNvSpPr/>
            <p:nvPr/>
          </p:nvSpPr>
          <p:spPr>
            <a:xfrm>
              <a:off x="7005638" y="2733675"/>
              <a:ext cx="133350" cy="1447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81"/>
          <p:cNvGrpSpPr/>
          <p:nvPr/>
        </p:nvGrpSpPr>
        <p:grpSpPr>
          <a:xfrm>
            <a:off x="6586728" y="3279648"/>
            <a:ext cx="274320" cy="274320"/>
            <a:chOff x="6934200" y="2667000"/>
            <a:chExt cx="274320" cy="274320"/>
          </a:xfrm>
        </p:grpSpPr>
        <p:sp>
          <p:nvSpPr>
            <p:cNvPr id="80" name="Rectangle 163"/>
            <p:cNvSpPr>
              <a:spLocks noChangeArrowheads="1"/>
            </p:cNvSpPr>
            <p:nvPr/>
          </p:nvSpPr>
          <p:spPr bwMode="auto">
            <a:xfrm>
              <a:off x="6934200" y="2667000"/>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1" name="Oval 80"/>
            <p:cNvSpPr/>
            <p:nvPr/>
          </p:nvSpPr>
          <p:spPr>
            <a:xfrm>
              <a:off x="7005638" y="2733675"/>
              <a:ext cx="133350" cy="1447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9"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90" name="TextBox 89"/>
          <p:cNvSpPr txBox="1"/>
          <p:nvPr/>
        </p:nvSpPr>
        <p:spPr>
          <a:xfrm>
            <a:off x="6553200" y="3212068"/>
            <a:ext cx="358140" cy="369332"/>
          </a:xfrm>
          <a:prstGeom prst="rect">
            <a:avLst/>
          </a:prstGeom>
          <a:solidFill>
            <a:schemeClr val="bg1"/>
          </a:solidFill>
        </p:spPr>
        <p:txBody>
          <a:bodyPr wrap="square" rtlCol="0">
            <a:spAutoFit/>
          </a:bodyPr>
          <a:lstStyle/>
          <a:p>
            <a:endParaRPr lang="en-US" dirty="0"/>
          </a:p>
        </p:txBody>
      </p:sp>
      <p:pic>
        <p:nvPicPr>
          <p:cNvPr id="86" name="Picture 85" descr="server-gray.png"/>
          <p:cNvPicPr>
            <a:picLocks noChangeAspect="1"/>
          </p:cNvPicPr>
          <p:nvPr/>
        </p:nvPicPr>
        <p:blipFill>
          <a:blip r:embed="rId4" cstate="print"/>
          <a:stretch>
            <a:fillRect/>
          </a:stretch>
        </p:blipFill>
        <p:spPr>
          <a:xfrm>
            <a:off x="1369844" y="5502672"/>
            <a:ext cx="915278" cy="974328"/>
          </a:xfrm>
          <a:prstGeom prst="rect">
            <a:avLst/>
          </a:prstGeom>
        </p:spPr>
      </p:pic>
      <p:pic>
        <p:nvPicPr>
          <p:cNvPr id="89" name="Picture 88" descr="server-gray.png"/>
          <p:cNvPicPr>
            <a:picLocks noChangeAspect="1"/>
          </p:cNvPicPr>
          <p:nvPr/>
        </p:nvPicPr>
        <p:blipFill>
          <a:blip r:embed="rId4" cstate="print"/>
          <a:stretch>
            <a:fillRect/>
          </a:stretch>
        </p:blipFill>
        <p:spPr>
          <a:xfrm>
            <a:off x="1370722" y="1708944"/>
            <a:ext cx="915278" cy="974328"/>
          </a:xfrm>
          <a:prstGeom prst="rect">
            <a:avLst/>
          </a:prstGeom>
        </p:spPr>
      </p:pic>
      <p:sp>
        <p:nvSpPr>
          <p:cNvPr id="2" name="Title 1"/>
          <p:cNvSpPr>
            <a:spLocks noGrp="1"/>
          </p:cNvSpPr>
          <p:nvPr>
            <p:ph type="title"/>
          </p:nvPr>
        </p:nvSpPr>
        <p:spPr>
          <a:xfrm>
            <a:off x="457200" y="0"/>
            <a:ext cx="8229600" cy="1143000"/>
          </a:xfrm>
        </p:spPr>
        <p:txBody>
          <a:bodyPr/>
          <a:lstStyle/>
          <a:p>
            <a:r>
              <a:rPr lang="en-US" dirty="0" smtClean="0"/>
              <a:t>Solution: Leverage “ECN”</a:t>
            </a:r>
            <a:endParaRPr lang="en-US" dirty="0"/>
          </a:p>
        </p:txBody>
      </p:sp>
      <p:sp>
        <p:nvSpPr>
          <p:cNvPr id="4" name="Slide Number Placeholder 3"/>
          <p:cNvSpPr>
            <a:spLocks noGrp="1"/>
          </p:cNvSpPr>
          <p:nvPr>
            <p:ph type="sldNum" sz="quarter" idx="12"/>
          </p:nvPr>
        </p:nvSpPr>
        <p:spPr>
          <a:xfrm>
            <a:off x="6592824" y="6356350"/>
            <a:ext cx="2133600" cy="365125"/>
          </a:xfrm>
        </p:spPr>
        <p:txBody>
          <a:bodyPr/>
          <a:lstStyle/>
          <a:p>
            <a:fld id="{D6860B3D-D4F8-4840-B91D-0EEC232E35FC}" type="slidenum">
              <a:rPr lang="en-US" smtClean="0"/>
              <a:pPr/>
              <a:t>14</a:t>
            </a:fld>
            <a:endParaRPr lang="en-US"/>
          </a:p>
        </p:txBody>
      </p:sp>
      <p:cxnSp>
        <p:nvCxnSpPr>
          <p:cNvPr id="12" name="Straight Connector 11"/>
          <p:cNvCxnSpPr/>
          <p:nvPr/>
        </p:nvCxnSpPr>
        <p:spPr>
          <a:xfrm flipV="1">
            <a:off x="5318102" y="4069257"/>
            <a:ext cx="1610299"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228709" y="2196108"/>
            <a:ext cx="1675522" cy="17662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2227831" y="4191000"/>
            <a:ext cx="1676400" cy="179883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151"/>
          <p:cNvGrpSpPr>
            <a:grpSpLocks/>
          </p:cNvGrpSpPr>
          <p:nvPr/>
        </p:nvGrpSpPr>
        <p:grpSpPr bwMode="auto">
          <a:xfrm>
            <a:off x="4038600" y="3766344"/>
            <a:ext cx="1295400" cy="609600"/>
            <a:chOff x="4032" y="480"/>
            <a:chExt cx="768" cy="576"/>
          </a:xfrm>
          <a:gradFill>
            <a:gsLst>
              <a:gs pos="0">
                <a:schemeClr val="bg1"/>
              </a:gs>
              <a:gs pos="100000">
                <a:schemeClr val="hlink"/>
              </a:gs>
            </a:gsLst>
            <a:lin ang="0" scaled="1"/>
          </a:gradFill>
        </p:grpSpPr>
        <p:sp>
          <p:nvSpPr>
            <p:cNvPr id="55"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56"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78"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41" name="TextBox 40"/>
          <p:cNvSpPr txBox="1"/>
          <p:nvPr/>
        </p:nvSpPr>
        <p:spPr>
          <a:xfrm>
            <a:off x="1141244" y="1251744"/>
            <a:ext cx="1295400" cy="369332"/>
          </a:xfrm>
          <a:prstGeom prst="rect">
            <a:avLst/>
          </a:prstGeom>
          <a:noFill/>
        </p:spPr>
        <p:txBody>
          <a:bodyPr wrap="square" rtlCol="0">
            <a:spAutoFit/>
          </a:bodyPr>
          <a:lstStyle/>
          <a:p>
            <a:r>
              <a:rPr lang="en-US" b="1" dirty="0" smtClean="0"/>
              <a:t>Sender 1</a:t>
            </a:r>
            <a:endParaRPr lang="en-US" b="1" dirty="0"/>
          </a:p>
        </p:txBody>
      </p:sp>
      <p:sp>
        <p:nvSpPr>
          <p:cNvPr id="45" name="TextBox 44"/>
          <p:cNvSpPr txBox="1"/>
          <p:nvPr/>
        </p:nvSpPr>
        <p:spPr>
          <a:xfrm>
            <a:off x="1141244" y="5061744"/>
            <a:ext cx="1066800" cy="369332"/>
          </a:xfrm>
          <a:prstGeom prst="rect">
            <a:avLst/>
          </a:prstGeom>
          <a:noFill/>
        </p:spPr>
        <p:txBody>
          <a:bodyPr wrap="square" rtlCol="0">
            <a:spAutoFit/>
          </a:bodyPr>
          <a:lstStyle/>
          <a:p>
            <a:r>
              <a:rPr lang="en-US" b="1" dirty="0" smtClean="0"/>
              <a:t>Sender 2</a:t>
            </a:r>
            <a:endParaRPr lang="en-US" b="1" dirty="0"/>
          </a:p>
        </p:txBody>
      </p:sp>
      <p:sp>
        <p:nvSpPr>
          <p:cNvPr id="46" name="TextBox 45"/>
          <p:cNvSpPr txBox="1"/>
          <p:nvPr/>
        </p:nvSpPr>
        <p:spPr>
          <a:xfrm>
            <a:off x="6856244" y="3048000"/>
            <a:ext cx="1144756" cy="369332"/>
          </a:xfrm>
          <a:prstGeom prst="rect">
            <a:avLst/>
          </a:prstGeom>
          <a:noFill/>
        </p:spPr>
        <p:txBody>
          <a:bodyPr wrap="square" rtlCol="0">
            <a:spAutoFit/>
          </a:bodyPr>
          <a:lstStyle/>
          <a:p>
            <a:r>
              <a:rPr lang="en-US" b="1" dirty="0" smtClean="0"/>
              <a:t>Receiver</a:t>
            </a:r>
            <a:endParaRPr lang="en-US" b="1" dirty="0"/>
          </a:p>
        </p:txBody>
      </p:sp>
      <p:sp>
        <p:nvSpPr>
          <p:cNvPr id="33"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2" name="Rectangle 163"/>
          <p:cNvSpPr>
            <a:spLocks noChangeArrowheads="1"/>
          </p:cNvSpPr>
          <p:nvPr/>
        </p:nvSpPr>
        <p:spPr bwMode="auto">
          <a:xfrm>
            <a:off x="2017776" y="5749290"/>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5"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6"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7"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8"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9"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0"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1"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2"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3"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4"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5"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6"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7" name="Rectangle 163"/>
          <p:cNvSpPr>
            <a:spLocks noChangeArrowheads="1"/>
          </p:cNvSpPr>
          <p:nvPr/>
        </p:nvSpPr>
        <p:spPr bwMode="auto">
          <a:xfrm>
            <a:off x="2014728"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4"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5"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6"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7"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8"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19"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0"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1"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2"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3"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4"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25" name="Rectangle 163"/>
          <p:cNvSpPr>
            <a:spLocks noChangeArrowheads="1"/>
          </p:cNvSpPr>
          <p:nvPr/>
        </p:nvSpPr>
        <p:spPr bwMode="auto">
          <a:xfrm>
            <a:off x="6586728" y="3279648"/>
            <a:ext cx="274320" cy="27432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58" name="Rectangle 163"/>
          <p:cNvSpPr>
            <a:spLocks noChangeArrowheads="1"/>
          </p:cNvSpPr>
          <p:nvPr/>
        </p:nvSpPr>
        <p:spPr bwMode="auto">
          <a:xfrm>
            <a:off x="2017776"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64" name="Rectangle 163"/>
          <p:cNvSpPr>
            <a:spLocks noChangeArrowheads="1"/>
          </p:cNvSpPr>
          <p:nvPr/>
        </p:nvSpPr>
        <p:spPr bwMode="auto">
          <a:xfrm>
            <a:off x="2017776"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79" name="Rectangle 163"/>
          <p:cNvSpPr>
            <a:spLocks noChangeArrowheads="1"/>
          </p:cNvSpPr>
          <p:nvPr/>
        </p:nvSpPr>
        <p:spPr bwMode="auto">
          <a:xfrm>
            <a:off x="2017776" y="1917192"/>
            <a:ext cx="192024" cy="594360"/>
          </a:xfrm>
          <a:prstGeom prst="rect">
            <a:avLst/>
          </a:prstGeom>
          <a:gradFill rotWithShape="1">
            <a:gsLst>
              <a:gs pos="0">
                <a:srgbClr val="F75615">
                  <a:gamma/>
                  <a:shade val="46275"/>
                  <a:invGamma/>
                </a:srgbClr>
              </a:gs>
              <a:gs pos="50000">
                <a:srgbClr val="F75615"/>
              </a:gs>
              <a:gs pos="100000">
                <a:srgbClr val="F75615">
                  <a:gamma/>
                  <a:shade val="46275"/>
                  <a:invGamma/>
                </a:srgbClr>
              </a:gs>
            </a:gsLst>
            <a:lin ang="5400000" scaled="1"/>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85" name="Rectangle 163"/>
          <p:cNvSpPr>
            <a:spLocks noChangeArrowheads="1"/>
          </p:cNvSpPr>
          <p:nvPr/>
        </p:nvSpPr>
        <p:spPr bwMode="auto">
          <a:xfrm>
            <a:off x="2017776" y="5748528"/>
            <a:ext cx="192024" cy="59436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pic>
        <p:nvPicPr>
          <p:cNvPr id="5" name="Picture 4" descr="server2.jpg"/>
          <p:cNvPicPr>
            <a:picLocks noChangeAspect="1"/>
          </p:cNvPicPr>
          <p:nvPr/>
        </p:nvPicPr>
        <p:blipFill>
          <a:blip r:embed="rId5" cstate="print"/>
          <a:stretch>
            <a:fillRect/>
          </a:stretch>
        </p:blipFill>
        <p:spPr>
          <a:xfrm>
            <a:off x="6852201" y="3534338"/>
            <a:ext cx="1148799" cy="1102845"/>
          </a:xfrm>
          <a:prstGeom prst="rect">
            <a:avLst/>
          </a:prstGeom>
        </p:spPr>
      </p:pic>
      <p:sp>
        <p:nvSpPr>
          <p:cNvPr id="93" name="Oval 92"/>
          <p:cNvSpPr/>
          <p:nvPr/>
        </p:nvSpPr>
        <p:spPr>
          <a:xfrm>
            <a:off x="4514850" y="3962400"/>
            <a:ext cx="133350" cy="1447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307872" y="3962400"/>
            <a:ext cx="133350" cy="1447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08"/>
          <p:cNvGrpSpPr/>
          <p:nvPr/>
        </p:nvGrpSpPr>
        <p:grpSpPr>
          <a:xfrm>
            <a:off x="3581400" y="2819400"/>
            <a:ext cx="2133600" cy="1143794"/>
            <a:chOff x="3962400" y="2667000"/>
            <a:chExt cx="2133600" cy="1143794"/>
          </a:xfrm>
        </p:grpSpPr>
        <p:cxnSp>
          <p:nvCxnSpPr>
            <p:cNvPr id="97" name="Straight Arrow Connector 96"/>
            <p:cNvCxnSpPr/>
            <p:nvPr/>
          </p:nvCxnSpPr>
          <p:spPr>
            <a:xfrm rot="16200000" flipH="1">
              <a:off x="4501515" y="3358515"/>
              <a:ext cx="792480" cy="11049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5400000">
              <a:off x="4403330" y="3370661"/>
              <a:ext cx="796129" cy="841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3962400" y="2667000"/>
              <a:ext cx="2133600" cy="400110"/>
            </a:xfrm>
            <a:prstGeom prst="rect">
              <a:avLst/>
            </a:prstGeom>
            <a:noFill/>
          </p:spPr>
          <p:txBody>
            <a:bodyPr wrap="square" rtlCol="0">
              <a:spAutoFit/>
            </a:bodyPr>
            <a:lstStyle/>
            <a:p>
              <a:r>
                <a:rPr lang="en-US" sz="2000" b="1" dirty="0" smtClean="0">
                  <a:solidFill>
                    <a:srgbClr val="FF0000"/>
                  </a:solidFill>
                </a:rPr>
                <a:t>ECN Mark (1 bit)</a:t>
              </a:r>
              <a:endParaRPr lang="en-US" b="1" dirty="0">
                <a:solidFill>
                  <a:srgbClr val="FF0000"/>
                </a:solidFill>
              </a:endParaRPr>
            </a:p>
          </p:txBody>
        </p:sp>
      </p:grpSp>
      <p:sp>
        <p:nvSpPr>
          <p:cNvPr id="63" name="Rectangle 163"/>
          <p:cNvSpPr>
            <a:spLocks noChangeArrowheads="1"/>
          </p:cNvSpPr>
          <p:nvPr/>
        </p:nvSpPr>
        <p:spPr bwMode="auto">
          <a:xfrm>
            <a:off x="6583680" y="4419600"/>
            <a:ext cx="274320" cy="274320"/>
          </a:xfrm>
          <a:prstGeom prst="rect">
            <a:avLst/>
          </a:prstGeom>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w="9525">
            <a:noFill/>
            <a:miter lim="800000"/>
            <a:headEnd/>
            <a:tailEnd/>
          </a:ln>
          <a:effectLst/>
        </p:spPr>
        <p:txBody>
          <a:bodyPr wrap="none" anchor="ctr"/>
          <a:lstStyle/>
          <a:p>
            <a:pPr>
              <a:defRPr/>
            </a:pPr>
            <a:endParaRPr lang="en-US">
              <a:solidFill>
                <a:srgbClr val="333399"/>
              </a:solidFill>
              <a:latin typeface="Arial" pitchFamily="-109" charset="0"/>
              <a:ea typeface="+mn-ea"/>
            </a:endParaRPr>
          </a:p>
        </p:txBody>
      </p:sp>
      <p:sp>
        <p:nvSpPr>
          <p:cNvPr id="135" name="TextBox 134"/>
          <p:cNvSpPr txBox="1"/>
          <p:nvPr/>
        </p:nvSpPr>
        <p:spPr>
          <a:xfrm>
            <a:off x="6586728" y="3279648"/>
            <a:ext cx="293370" cy="369332"/>
          </a:xfrm>
          <a:prstGeom prst="rect">
            <a:avLst/>
          </a:prstGeom>
          <a:solidFill>
            <a:schemeClr val="bg1"/>
          </a:solidFill>
        </p:spPr>
        <p:txBody>
          <a:bodyPr wrap="square" rtlCol="0">
            <a:spAutoFit/>
          </a:bodyPr>
          <a:lstStyle/>
          <a:p>
            <a:endParaRPr lang="en-US" dirty="0"/>
          </a:p>
        </p:txBody>
      </p:sp>
      <p:sp>
        <p:nvSpPr>
          <p:cNvPr id="91" name="TextBox 90"/>
          <p:cNvSpPr txBox="1"/>
          <p:nvPr/>
        </p:nvSpPr>
        <p:spPr>
          <a:xfrm>
            <a:off x="6553200" y="4343400"/>
            <a:ext cx="358140" cy="369332"/>
          </a:xfrm>
          <a:prstGeom prst="rect">
            <a:avLst/>
          </a:prstGeom>
          <a:solidFill>
            <a:schemeClr val="bg1"/>
          </a:solidFill>
        </p:spPr>
        <p:txBody>
          <a:bodyPr wrap="square" rtlCol="0">
            <a:spAutoFit/>
          </a:bodyPr>
          <a:lstStyle/>
          <a:p>
            <a:endParaRPr lang="en-US" dirty="0"/>
          </a:p>
        </p:txBody>
      </p:sp>
      <p:sp>
        <p:nvSpPr>
          <p:cNvPr id="82" name="TextBox 81"/>
          <p:cNvSpPr txBox="1"/>
          <p:nvPr/>
        </p:nvSpPr>
        <p:spPr>
          <a:xfrm>
            <a:off x="2895600" y="1457980"/>
            <a:ext cx="5943600" cy="523220"/>
          </a:xfrm>
          <a:prstGeom prst="rect">
            <a:avLst/>
          </a:prstGeom>
          <a:noFill/>
        </p:spPr>
        <p:txBody>
          <a:bodyPr wrap="square" rtlCol="0">
            <a:spAutoFit/>
          </a:bodyPr>
          <a:lstStyle/>
          <a:p>
            <a:r>
              <a:rPr lang="en-US" sz="2800" b="1" dirty="0" smtClean="0"/>
              <a:t>ECN = Explicit Congestion Notification</a:t>
            </a:r>
            <a:endParaRPr lang="en-US" sz="2800" b="1" dirty="0"/>
          </a:p>
        </p:txBody>
      </p:sp>
    </p:spTree>
    <p:custDataLst>
      <p:tags r:id="rId1"/>
    </p:custDataLst>
    <p:extLst>
      <p:ext uri="{BB962C8B-B14F-4D97-AF65-F5344CB8AC3E}">
        <p14:creationId xmlns:p14="http://schemas.microsoft.com/office/powerpoint/2010/main" val="3441214734"/>
      </p:ext>
    </p:extLst>
  </p:cSld>
  <p:clrMapOvr>
    <a:masterClrMapping/>
  </p:clrMapOvr>
  <p:transition xmlns:p14="http://schemas.microsoft.com/office/powerpoint/2010/main" spd="slow" advTm="70907"/>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268 -0.0037 C 0.0342 0.02662 0.10747 0.1338 0.14167 0.17778 C 0.17587 0.22199 0.15556 0.24653 0.21771 0.26135 C 0.27986 0.27616 0.45295 0.26528 0.51476 0.26621 " pathEditMode="relative" rAng="0" ptsTypes="aaaa">
                                      <p:cBhvr>
                                        <p:cTn id="6" dur="2000" fill="hold"/>
                                        <p:tgtEl>
                                          <p:spTgt spid="78"/>
                                        </p:tgtEl>
                                        <p:attrNameLst>
                                          <p:attrName>ppt_x</p:attrName>
                                          <p:attrName>ppt_y</p:attrName>
                                        </p:attrNameLst>
                                      </p:cBhvr>
                                      <p:rCtr x="251" y="140"/>
                                    </p:animMotion>
                                  </p:childTnLst>
                                </p:cTn>
                              </p:par>
                              <p:par>
                                <p:cTn id="7" presetID="0" presetClass="path" presetSubtype="0" accel="50000" decel="50000" fill="hold" grpId="0" nodeType="withEffect">
                                  <p:stCondLst>
                                    <p:cond delay="300"/>
                                  </p:stCondLst>
                                  <p:childTnLst>
                                    <p:animMotion origin="layout" path="M 0.01268 -0.0037 C 0.0342 0.02662 0.10747 0.1338 0.14167 0.17778 C 0.17587 0.22199 0.15556 0.24653 0.21771 0.26135 C 0.27986 0.27616 0.45295 0.26528 0.51476 0.26621 " pathEditMode="relative" rAng="0" ptsTypes="aaaa">
                                      <p:cBhvr>
                                        <p:cTn id="8" dur="2000" fill="hold"/>
                                        <p:tgtEl>
                                          <p:spTgt spid="65"/>
                                        </p:tgtEl>
                                        <p:attrNameLst>
                                          <p:attrName>ppt_x</p:attrName>
                                          <p:attrName>ppt_y</p:attrName>
                                        </p:attrNameLst>
                                      </p:cBhvr>
                                      <p:rCtr x="251" y="140"/>
                                    </p:animMotion>
                                  </p:childTnLst>
                                </p:cTn>
                              </p:par>
                              <p:par>
                                <p:cTn id="9" presetID="0" presetClass="path" presetSubtype="0" accel="50000" decel="50000" fill="hold" grpId="0" nodeType="withEffect">
                                  <p:stCondLst>
                                    <p:cond delay="600"/>
                                  </p:stCondLst>
                                  <p:childTnLst>
                                    <p:animMotion origin="layout" path="M 0.01268 -0.0037 C 0.0342 0.02662 0.10747 0.1338 0.14167 0.17778 C 0.17587 0.22199 0.15556 0.24653 0.21771 0.26135 C 0.27986 0.27616 0.45295 0.26528 0.51476 0.26621 " pathEditMode="relative" rAng="0" ptsTypes="aaaa">
                                      <p:cBhvr>
                                        <p:cTn id="10" dur="2000" fill="hold"/>
                                        <p:tgtEl>
                                          <p:spTgt spid="66"/>
                                        </p:tgtEl>
                                        <p:attrNameLst>
                                          <p:attrName>ppt_x</p:attrName>
                                          <p:attrName>ppt_y</p:attrName>
                                        </p:attrNameLst>
                                      </p:cBhvr>
                                      <p:rCtr x="251" y="140"/>
                                    </p:animMotion>
                                  </p:childTnLst>
                                </p:cTn>
                              </p:par>
                              <p:par>
                                <p:cTn id="11" presetID="0" presetClass="path" presetSubtype="0" accel="50000" decel="50000" fill="hold" grpId="0" nodeType="withEffect">
                                  <p:stCondLst>
                                    <p:cond delay="900"/>
                                  </p:stCondLst>
                                  <p:childTnLst>
                                    <p:animMotion origin="layout" path="M 0.01268 -0.0037 C 0.0342 0.02662 0.10747 0.1338 0.14167 0.17778 C 0.17587 0.22199 0.15556 0.24653 0.21771 0.26135 C 0.27986 0.27616 0.45295 0.26528 0.51476 0.26621 " pathEditMode="relative" rAng="0" ptsTypes="aaaa">
                                      <p:cBhvr>
                                        <p:cTn id="12" dur="2000" fill="hold"/>
                                        <p:tgtEl>
                                          <p:spTgt spid="67"/>
                                        </p:tgtEl>
                                        <p:attrNameLst>
                                          <p:attrName>ppt_x</p:attrName>
                                          <p:attrName>ppt_y</p:attrName>
                                        </p:attrNameLst>
                                      </p:cBhvr>
                                      <p:rCtr x="251" y="140"/>
                                    </p:animMotion>
                                  </p:childTnLst>
                                </p:cTn>
                              </p:par>
                              <p:par>
                                <p:cTn id="13" presetID="0" presetClass="path" presetSubtype="0" accel="50000" decel="50000" fill="hold" grpId="0" nodeType="withEffect">
                                  <p:stCondLst>
                                    <p:cond delay="1200"/>
                                  </p:stCondLst>
                                  <p:childTnLst>
                                    <p:animMotion origin="layout" path="M 0.01268 -0.0037 C 0.0342 0.02662 0.10747 0.1338 0.14167 0.17778 C 0.17587 0.22199 0.15556 0.24653 0.21771 0.26135 C 0.27986 0.27616 0.45295 0.26528 0.51476 0.26621 " pathEditMode="relative" rAng="0" ptsTypes="aaaa">
                                      <p:cBhvr>
                                        <p:cTn id="14" dur="2000" fill="hold"/>
                                        <p:tgtEl>
                                          <p:spTgt spid="68"/>
                                        </p:tgtEl>
                                        <p:attrNameLst>
                                          <p:attrName>ppt_x</p:attrName>
                                          <p:attrName>ppt_y</p:attrName>
                                        </p:attrNameLst>
                                      </p:cBhvr>
                                      <p:rCtr x="251" y="140"/>
                                    </p:animMotion>
                                  </p:childTnLst>
                                </p:cTn>
                              </p:par>
                              <p:par>
                                <p:cTn id="15" presetID="0" presetClass="path" presetSubtype="0" accel="50000" decel="50000" fill="hold" grpId="0" nodeType="withEffect">
                                  <p:stCondLst>
                                    <p:cond delay="1500"/>
                                  </p:stCondLst>
                                  <p:childTnLst>
                                    <p:animMotion origin="layout" path="M 0.01268 -0.0037 C 0.0342 0.02662 0.10747 0.1338 0.14167 0.17778 C 0.17587 0.22199 0.15556 0.24653 0.21771 0.26135 C 0.27986 0.27616 0.45295 0.26528 0.51476 0.26621 " pathEditMode="relative" rAng="0" ptsTypes="aaaa">
                                      <p:cBhvr>
                                        <p:cTn id="16" dur="2000" fill="hold"/>
                                        <p:tgtEl>
                                          <p:spTgt spid="69"/>
                                        </p:tgtEl>
                                        <p:attrNameLst>
                                          <p:attrName>ppt_x</p:attrName>
                                          <p:attrName>ppt_y</p:attrName>
                                        </p:attrNameLst>
                                      </p:cBhvr>
                                      <p:rCtr x="251" y="140"/>
                                    </p:animMotion>
                                  </p:childTnLst>
                                </p:cTn>
                              </p:par>
                              <p:par>
                                <p:cTn id="17" presetID="0" presetClass="path" presetSubtype="0" accel="50000" decel="50000" fill="hold" grpId="0" nodeType="withEffect">
                                  <p:stCondLst>
                                    <p:cond delay="1800"/>
                                  </p:stCondLst>
                                  <p:childTnLst>
                                    <p:animMotion origin="layout" path="M 0.01268 -0.0037 C 0.0342 0.02662 0.10747 0.1338 0.14167 0.17778 C 0.17587 0.22199 0.15556 0.24653 0.21771 0.26135 C 0.27986 0.27616 0.45295 0.26528 0.51476 0.26621 " pathEditMode="relative" rAng="0" ptsTypes="aaaa">
                                      <p:cBhvr>
                                        <p:cTn id="18" dur="2000" fill="hold"/>
                                        <p:tgtEl>
                                          <p:spTgt spid="70"/>
                                        </p:tgtEl>
                                        <p:attrNameLst>
                                          <p:attrName>ppt_x</p:attrName>
                                          <p:attrName>ppt_y</p:attrName>
                                        </p:attrNameLst>
                                      </p:cBhvr>
                                      <p:rCtr x="251" y="140"/>
                                    </p:animMotion>
                                  </p:childTnLst>
                                </p:cTn>
                              </p:par>
                              <p:par>
                                <p:cTn id="19" presetID="0" presetClass="path" presetSubtype="0" accel="50000" decel="50000" fill="hold" grpId="0" nodeType="withEffect">
                                  <p:stCondLst>
                                    <p:cond delay="2100"/>
                                  </p:stCondLst>
                                  <p:childTnLst>
                                    <p:animMotion origin="layout" path="M 0.01268 -0.0037 C 0.0342 0.02662 0.10747 0.1338 0.14167 0.17778 C 0.17587 0.22199 0.15556 0.24653 0.21771 0.26135 C 0.27986 0.27616 0.45295 0.26528 0.51476 0.26621 " pathEditMode="relative" rAng="0" ptsTypes="aaaa">
                                      <p:cBhvr>
                                        <p:cTn id="20" dur="2000" fill="hold"/>
                                        <p:tgtEl>
                                          <p:spTgt spid="71"/>
                                        </p:tgtEl>
                                        <p:attrNameLst>
                                          <p:attrName>ppt_x</p:attrName>
                                          <p:attrName>ppt_y</p:attrName>
                                        </p:attrNameLst>
                                      </p:cBhvr>
                                      <p:rCtr x="251" y="140"/>
                                    </p:animMotion>
                                  </p:childTnLst>
                                </p:cTn>
                              </p:par>
                              <p:par>
                                <p:cTn id="21" presetID="0" presetClass="path" presetSubtype="0" accel="50000" decel="50000" fill="hold" grpId="0" nodeType="withEffect">
                                  <p:stCondLst>
                                    <p:cond delay="2400"/>
                                  </p:stCondLst>
                                  <p:childTnLst>
                                    <p:animMotion origin="layout" path="M 0.01268 -0.0037 C 0.0342 0.02662 0.10747 0.1338 0.14167 0.17778 C 0.17587 0.22199 0.15556 0.24653 0.21771 0.26135 C 0.27986 0.27616 0.45295 0.26528 0.51476 0.26621 " pathEditMode="relative" rAng="0" ptsTypes="aaaa">
                                      <p:cBhvr>
                                        <p:cTn id="22" dur="2000" fill="hold"/>
                                        <p:tgtEl>
                                          <p:spTgt spid="72"/>
                                        </p:tgtEl>
                                        <p:attrNameLst>
                                          <p:attrName>ppt_x</p:attrName>
                                          <p:attrName>ppt_y</p:attrName>
                                        </p:attrNameLst>
                                      </p:cBhvr>
                                      <p:rCtr x="251" y="140"/>
                                    </p:animMotion>
                                  </p:childTnLst>
                                </p:cTn>
                              </p:par>
                              <p:par>
                                <p:cTn id="23" presetID="0" presetClass="path" presetSubtype="0" accel="50000" decel="50000" fill="hold" grpId="0" nodeType="withEffect">
                                  <p:stCondLst>
                                    <p:cond delay="2700"/>
                                  </p:stCondLst>
                                  <p:childTnLst>
                                    <p:animMotion origin="layout" path="M 0.01268 -0.0037 C 0.0342 0.02662 0.10747 0.1338 0.14167 0.17778 C 0.17587 0.22199 0.15556 0.24653 0.21771 0.26135 C 0.27986 0.27616 0.45295 0.26528 0.51476 0.26621 " pathEditMode="relative" rAng="0" ptsTypes="aaaa">
                                      <p:cBhvr>
                                        <p:cTn id="24" dur="2000" fill="hold"/>
                                        <p:tgtEl>
                                          <p:spTgt spid="73"/>
                                        </p:tgtEl>
                                        <p:attrNameLst>
                                          <p:attrName>ppt_x</p:attrName>
                                          <p:attrName>ppt_y</p:attrName>
                                        </p:attrNameLst>
                                      </p:cBhvr>
                                      <p:rCtr x="251" y="140"/>
                                    </p:animMotion>
                                  </p:childTnLst>
                                </p:cTn>
                              </p:par>
                              <p:par>
                                <p:cTn id="25" presetID="0" presetClass="path" presetSubtype="0" accel="50000" decel="50000" fill="hold" grpId="0" nodeType="withEffect">
                                  <p:stCondLst>
                                    <p:cond delay="3000"/>
                                  </p:stCondLst>
                                  <p:childTnLst>
                                    <p:animMotion origin="layout" path="M 0.01268 -0.0037 C 0.0342 0.02662 0.10747 0.1338 0.14167 0.17778 C 0.17587 0.22199 0.15556 0.24653 0.21771 0.26135 C 0.27986 0.27616 0.45295 0.26528 0.51476 0.26621 " pathEditMode="relative" rAng="0" ptsTypes="aaaa">
                                      <p:cBhvr>
                                        <p:cTn id="26" dur="2000" fill="hold"/>
                                        <p:tgtEl>
                                          <p:spTgt spid="74"/>
                                        </p:tgtEl>
                                        <p:attrNameLst>
                                          <p:attrName>ppt_x</p:attrName>
                                          <p:attrName>ppt_y</p:attrName>
                                        </p:attrNameLst>
                                      </p:cBhvr>
                                      <p:rCtr x="251" y="140"/>
                                    </p:animMotion>
                                  </p:childTnLst>
                                </p:cTn>
                              </p:par>
                              <p:par>
                                <p:cTn id="27" presetID="0" presetClass="path" presetSubtype="0" accel="50000" decel="50000" fill="hold" grpId="0" nodeType="withEffect">
                                  <p:stCondLst>
                                    <p:cond delay="3300"/>
                                  </p:stCondLst>
                                  <p:childTnLst>
                                    <p:animMotion origin="layout" path="M 0.01268 -0.0037 C 0.0342 0.02662 0.10747 0.1338 0.14167 0.17778 C 0.17587 0.22199 0.15556 0.24653 0.21771 0.26135 C 0.27986 0.27616 0.45295 0.26528 0.51476 0.26621 " pathEditMode="relative" rAng="0" ptsTypes="aaaa">
                                      <p:cBhvr>
                                        <p:cTn id="28" dur="2000" fill="hold"/>
                                        <p:tgtEl>
                                          <p:spTgt spid="75"/>
                                        </p:tgtEl>
                                        <p:attrNameLst>
                                          <p:attrName>ppt_x</p:attrName>
                                          <p:attrName>ppt_y</p:attrName>
                                        </p:attrNameLst>
                                      </p:cBhvr>
                                      <p:rCtr x="251" y="140"/>
                                    </p:animMotion>
                                  </p:childTnLst>
                                </p:cTn>
                              </p:par>
                              <p:par>
                                <p:cTn id="29" presetID="0" presetClass="path" presetSubtype="0" accel="50000" decel="50000" fill="hold" grpId="0" nodeType="withEffect">
                                  <p:stCondLst>
                                    <p:cond delay="3600"/>
                                  </p:stCondLst>
                                  <p:childTnLst>
                                    <p:animMotion origin="layout" path="M 0.01268 -0.0037 C 0.0342 0.02662 0.10747 0.1338 0.14167 0.17778 C 0.17587 0.22199 0.15556 0.24653 0.21771 0.26135 C 0.27986 0.27616 0.45295 0.26528 0.51476 0.26621 " pathEditMode="relative" rAng="0" ptsTypes="aaaa">
                                      <p:cBhvr>
                                        <p:cTn id="30" dur="2000" fill="hold"/>
                                        <p:tgtEl>
                                          <p:spTgt spid="76"/>
                                        </p:tgtEl>
                                        <p:attrNameLst>
                                          <p:attrName>ppt_x</p:attrName>
                                          <p:attrName>ppt_y</p:attrName>
                                        </p:attrNameLst>
                                      </p:cBhvr>
                                      <p:rCtr x="251" y="140"/>
                                    </p:animMotion>
                                  </p:childTnLst>
                                </p:cTn>
                              </p:par>
                              <p:par>
                                <p:cTn id="31" presetID="0" presetClass="path" presetSubtype="0" accel="50000" decel="50000" fill="hold" grpId="0" nodeType="withEffect">
                                  <p:stCondLst>
                                    <p:cond delay="3900"/>
                                  </p:stCondLst>
                                  <p:childTnLst>
                                    <p:animMotion origin="layout" path="M 0.01268 -0.0037 C 0.0342 0.02662 0.10747 0.1338 0.14167 0.17778 C 0.17587 0.22199 0.15556 0.24653 0.21771 0.26135 C 0.27986 0.27616 0.45295 0.26528 0.51476 0.26621 " pathEditMode="relative" rAng="0" ptsTypes="aaaa">
                                      <p:cBhvr>
                                        <p:cTn id="32" dur="2000" fill="hold"/>
                                        <p:tgtEl>
                                          <p:spTgt spid="77"/>
                                        </p:tgtEl>
                                        <p:attrNameLst>
                                          <p:attrName>ppt_x</p:attrName>
                                          <p:attrName>ppt_y</p:attrName>
                                        </p:attrNameLst>
                                      </p:cBhvr>
                                      <p:rCtr x="251" y="140"/>
                                    </p:animMotion>
                                  </p:childTnLst>
                                </p:cTn>
                              </p:par>
                              <p:par>
                                <p:cTn id="33" presetID="10" presetClass="exit" presetSubtype="0" fill="hold" grpId="0" nodeType="withEffect">
                                  <p:stCondLst>
                                    <p:cond delay="2000"/>
                                  </p:stCondLst>
                                  <p:childTnLst>
                                    <p:animEffect transition="out" filter="fade">
                                      <p:cBhvr>
                                        <p:cTn id="34" dur="300"/>
                                        <p:tgtEl>
                                          <p:spTgt spid="135"/>
                                        </p:tgtEl>
                                      </p:cBhvr>
                                    </p:animEffect>
                                    <p:set>
                                      <p:cBhvr>
                                        <p:cTn id="35" dur="1" fill="hold">
                                          <p:stCondLst>
                                            <p:cond delay="299"/>
                                          </p:stCondLst>
                                        </p:cTn>
                                        <p:tgtEl>
                                          <p:spTgt spid="135"/>
                                        </p:tgtEl>
                                        <p:attrNameLst>
                                          <p:attrName>style.visibility</p:attrName>
                                        </p:attrNameLst>
                                      </p:cBhvr>
                                      <p:to>
                                        <p:strVal val="hidden"/>
                                      </p:to>
                                    </p:set>
                                  </p:childTnLst>
                                </p:cTn>
                              </p:par>
                              <p:par>
                                <p:cTn id="36" presetID="10" presetClass="exit" presetSubtype="0" fill="hold" nodeType="withEffect">
                                  <p:stCondLst>
                                    <p:cond delay="2000"/>
                                  </p:stCondLst>
                                  <p:childTnLst>
                                    <p:animEffect transition="out" filter="fade">
                                      <p:cBhvr>
                                        <p:cTn id="37" dur="300"/>
                                        <p:tgtEl>
                                          <p:spTgt spid="78"/>
                                        </p:tgtEl>
                                      </p:cBhvr>
                                    </p:animEffect>
                                    <p:set>
                                      <p:cBhvr>
                                        <p:cTn id="38" dur="1" fill="hold">
                                          <p:stCondLst>
                                            <p:cond delay="299"/>
                                          </p:stCondLst>
                                        </p:cTn>
                                        <p:tgtEl>
                                          <p:spTgt spid="78"/>
                                        </p:tgtEl>
                                        <p:attrNameLst>
                                          <p:attrName>style.visibility</p:attrName>
                                        </p:attrNameLst>
                                      </p:cBhvr>
                                      <p:to>
                                        <p:strVal val="hidden"/>
                                      </p:to>
                                    </p:set>
                                  </p:childTnLst>
                                </p:cTn>
                              </p:par>
                              <p:par>
                                <p:cTn id="39" presetID="10" presetClass="exit" presetSubtype="0" fill="hold" nodeType="withEffect">
                                  <p:stCondLst>
                                    <p:cond delay="2300"/>
                                  </p:stCondLst>
                                  <p:childTnLst>
                                    <p:animEffect transition="out" filter="fade">
                                      <p:cBhvr>
                                        <p:cTn id="40" dur="300"/>
                                        <p:tgtEl>
                                          <p:spTgt spid="65"/>
                                        </p:tgtEl>
                                      </p:cBhvr>
                                    </p:animEffect>
                                    <p:set>
                                      <p:cBhvr>
                                        <p:cTn id="41" dur="1" fill="hold">
                                          <p:stCondLst>
                                            <p:cond delay="299"/>
                                          </p:stCondLst>
                                        </p:cTn>
                                        <p:tgtEl>
                                          <p:spTgt spid="65"/>
                                        </p:tgtEl>
                                        <p:attrNameLst>
                                          <p:attrName>style.visibility</p:attrName>
                                        </p:attrNameLst>
                                      </p:cBhvr>
                                      <p:to>
                                        <p:strVal val="hidden"/>
                                      </p:to>
                                    </p:set>
                                  </p:childTnLst>
                                </p:cTn>
                              </p:par>
                              <p:par>
                                <p:cTn id="42" presetID="10" presetClass="exit" presetSubtype="0" fill="hold" nodeType="withEffect">
                                  <p:stCondLst>
                                    <p:cond delay="2600"/>
                                  </p:stCondLst>
                                  <p:childTnLst>
                                    <p:animEffect transition="out" filter="fade">
                                      <p:cBhvr>
                                        <p:cTn id="43" dur="300"/>
                                        <p:tgtEl>
                                          <p:spTgt spid="66"/>
                                        </p:tgtEl>
                                      </p:cBhvr>
                                    </p:animEffect>
                                    <p:set>
                                      <p:cBhvr>
                                        <p:cTn id="44" dur="1" fill="hold">
                                          <p:stCondLst>
                                            <p:cond delay="299"/>
                                          </p:stCondLst>
                                        </p:cTn>
                                        <p:tgtEl>
                                          <p:spTgt spid="66"/>
                                        </p:tgtEl>
                                        <p:attrNameLst>
                                          <p:attrName>style.visibility</p:attrName>
                                        </p:attrNameLst>
                                      </p:cBhvr>
                                      <p:to>
                                        <p:strVal val="hidden"/>
                                      </p:to>
                                    </p:set>
                                  </p:childTnLst>
                                </p:cTn>
                              </p:par>
                              <p:par>
                                <p:cTn id="45" presetID="10" presetClass="exit" presetSubtype="0" fill="hold" nodeType="withEffect">
                                  <p:stCondLst>
                                    <p:cond delay="2900"/>
                                  </p:stCondLst>
                                  <p:childTnLst>
                                    <p:animEffect transition="out" filter="fade">
                                      <p:cBhvr>
                                        <p:cTn id="46" dur="300"/>
                                        <p:tgtEl>
                                          <p:spTgt spid="67"/>
                                        </p:tgtEl>
                                      </p:cBhvr>
                                    </p:animEffect>
                                    <p:set>
                                      <p:cBhvr>
                                        <p:cTn id="47" dur="1" fill="hold">
                                          <p:stCondLst>
                                            <p:cond delay="299"/>
                                          </p:stCondLst>
                                        </p:cTn>
                                        <p:tgtEl>
                                          <p:spTgt spid="67"/>
                                        </p:tgtEl>
                                        <p:attrNameLst>
                                          <p:attrName>style.visibility</p:attrName>
                                        </p:attrNameLst>
                                      </p:cBhvr>
                                      <p:to>
                                        <p:strVal val="hidden"/>
                                      </p:to>
                                    </p:set>
                                  </p:childTnLst>
                                </p:cTn>
                              </p:par>
                              <p:par>
                                <p:cTn id="48" presetID="10" presetClass="exit" presetSubtype="0" fill="hold" nodeType="withEffect">
                                  <p:stCondLst>
                                    <p:cond delay="3200"/>
                                  </p:stCondLst>
                                  <p:childTnLst>
                                    <p:animEffect transition="out" filter="fade">
                                      <p:cBhvr>
                                        <p:cTn id="49" dur="300"/>
                                        <p:tgtEl>
                                          <p:spTgt spid="68"/>
                                        </p:tgtEl>
                                      </p:cBhvr>
                                    </p:animEffect>
                                    <p:set>
                                      <p:cBhvr>
                                        <p:cTn id="50" dur="1" fill="hold">
                                          <p:stCondLst>
                                            <p:cond delay="299"/>
                                          </p:stCondLst>
                                        </p:cTn>
                                        <p:tgtEl>
                                          <p:spTgt spid="68"/>
                                        </p:tgtEl>
                                        <p:attrNameLst>
                                          <p:attrName>style.visibility</p:attrName>
                                        </p:attrNameLst>
                                      </p:cBhvr>
                                      <p:to>
                                        <p:strVal val="hidden"/>
                                      </p:to>
                                    </p:set>
                                  </p:childTnLst>
                                </p:cTn>
                              </p:par>
                              <p:par>
                                <p:cTn id="51" presetID="10" presetClass="exit" presetSubtype="0" fill="hold" nodeType="withEffect">
                                  <p:stCondLst>
                                    <p:cond delay="3500"/>
                                  </p:stCondLst>
                                  <p:childTnLst>
                                    <p:animEffect transition="out" filter="fade">
                                      <p:cBhvr>
                                        <p:cTn id="52" dur="300"/>
                                        <p:tgtEl>
                                          <p:spTgt spid="69"/>
                                        </p:tgtEl>
                                      </p:cBhvr>
                                    </p:animEffect>
                                    <p:set>
                                      <p:cBhvr>
                                        <p:cTn id="53" dur="1" fill="hold">
                                          <p:stCondLst>
                                            <p:cond delay="299"/>
                                          </p:stCondLst>
                                        </p:cTn>
                                        <p:tgtEl>
                                          <p:spTgt spid="69"/>
                                        </p:tgtEl>
                                        <p:attrNameLst>
                                          <p:attrName>style.visibility</p:attrName>
                                        </p:attrNameLst>
                                      </p:cBhvr>
                                      <p:to>
                                        <p:strVal val="hidden"/>
                                      </p:to>
                                    </p:set>
                                  </p:childTnLst>
                                </p:cTn>
                              </p:par>
                              <p:par>
                                <p:cTn id="54" presetID="10" presetClass="exit" presetSubtype="0" fill="hold" nodeType="withEffect">
                                  <p:stCondLst>
                                    <p:cond delay="3800"/>
                                  </p:stCondLst>
                                  <p:childTnLst>
                                    <p:animEffect transition="out" filter="fade">
                                      <p:cBhvr>
                                        <p:cTn id="55" dur="300"/>
                                        <p:tgtEl>
                                          <p:spTgt spid="70"/>
                                        </p:tgtEl>
                                      </p:cBhvr>
                                    </p:animEffect>
                                    <p:set>
                                      <p:cBhvr>
                                        <p:cTn id="56" dur="1" fill="hold">
                                          <p:stCondLst>
                                            <p:cond delay="299"/>
                                          </p:stCondLst>
                                        </p:cTn>
                                        <p:tgtEl>
                                          <p:spTgt spid="70"/>
                                        </p:tgtEl>
                                        <p:attrNameLst>
                                          <p:attrName>style.visibility</p:attrName>
                                        </p:attrNameLst>
                                      </p:cBhvr>
                                      <p:to>
                                        <p:strVal val="hidden"/>
                                      </p:to>
                                    </p:set>
                                  </p:childTnLst>
                                </p:cTn>
                              </p:par>
                              <p:par>
                                <p:cTn id="57" presetID="10" presetClass="exit" presetSubtype="0" fill="hold" nodeType="withEffect">
                                  <p:stCondLst>
                                    <p:cond delay="4100"/>
                                  </p:stCondLst>
                                  <p:childTnLst>
                                    <p:animEffect transition="out" filter="fade">
                                      <p:cBhvr>
                                        <p:cTn id="58" dur="300"/>
                                        <p:tgtEl>
                                          <p:spTgt spid="71"/>
                                        </p:tgtEl>
                                      </p:cBhvr>
                                    </p:animEffect>
                                    <p:set>
                                      <p:cBhvr>
                                        <p:cTn id="59" dur="1" fill="hold">
                                          <p:stCondLst>
                                            <p:cond delay="299"/>
                                          </p:stCondLst>
                                        </p:cTn>
                                        <p:tgtEl>
                                          <p:spTgt spid="71"/>
                                        </p:tgtEl>
                                        <p:attrNameLst>
                                          <p:attrName>style.visibility</p:attrName>
                                        </p:attrNameLst>
                                      </p:cBhvr>
                                      <p:to>
                                        <p:strVal val="hidden"/>
                                      </p:to>
                                    </p:set>
                                  </p:childTnLst>
                                </p:cTn>
                              </p:par>
                              <p:par>
                                <p:cTn id="60" presetID="10" presetClass="exit" presetSubtype="0" fill="hold" nodeType="withEffect">
                                  <p:stCondLst>
                                    <p:cond delay="4400"/>
                                  </p:stCondLst>
                                  <p:childTnLst>
                                    <p:animEffect transition="out" filter="fade">
                                      <p:cBhvr>
                                        <p:cTn id="61" dur="300"/>
                                        <p:tgtEl>
                                          <p:spTgt spid="72"/>
                                        </p:tgtEl>
                                      </p:cBhvr>
                                    </p:animEffect>
                                    <p:set>
                                      <p:cBhvr>
                                        <p:cTn id="62" dur="1" fill="hold">
                                          <p:stCondLst>
                                            <p:cond delay="299"/>
                                          </p:stCondLst>
                                        </p:cTn>
                                        <p:tgtEl>
                                          <p:spTgt spid="72"/>
                                        </p:tgtEl>
                                        <p:attrNameLst>
                                          <p:attrName>style.visibility</p:attrName>
                                        </p:attrNameLst>
                                      </p:cBhvr>
                                      <p:to>
                                        <p:strVal val="hidden"/>
                                      </p:to>
                                    </p:set>
                                  </p:childTnLst>
                                </p:cTn>
                              </p:par>
                              <p:par>
                                <p:cTn id="63" presetID="10" presetClass="exit" presetSubtype="0" fill="hold" nodeType="withEffect">
                                  <p:stCondLst>
                                    <p:cond delay="4700"/>
                                  </p:stCondLst>
                                  <p:childTnLst>
                                    <p:animEffect transition="out" filter="fade">
                                      <p:cBhvr>
                                        <p:cTn id="64" dur="300"/>
                                        <p:tgtEl>
                                          <p:spTgt spid="73"/>
                                        </p:tgtEl>
                                      </p:cBhvr>
                                    </p:animEffect>
                                    <p:set>
                                      <p:cBhvr>
                                        <p:cTn id="65" dur="1" fill="hold">
                                          <p:stCondLst>
                                            <p:cond delay="299"/>
                                          </p:stCondLst>
                                        </p:cTn>
                                        <p:tgtEl>
                                          <p:spTgt spid="73"/>
                                        </p:tgtEl>
                                        <p:attrNameLst>
                                          <p:attrName>style.visibility</p:attrName>
                                        </p:attrNameLst>
                                      </p:cBhvr>
                                      <p:to>
                                        <p:strVal val="hidden"/>
                                      </p:to>
                                    </p:set>
                                  </p:childTnLst>
                                </p:cTn>
                              </p:par>
                              <p:par>
                                <p:cTn id="66" presetID="10" presetClass="exit" presetSubtype="0" fill="hold" nodeType="withEffect">
                                  <p:stCondLst>
                                    <p:cond delay="5000"/>
                                  </p:stCondLst>
                                  <p:childTnLst>
                                    <p:animEffect transition="out" filter="fade">
                                      <p:cBhvr>
                                        <p:cTn id="67" dur="300"/>
                                        <p:tgtEl>
                                          <p:spTgt spid="74"/>
                                        </p:tgtEl>
                                      </p:cBhvr>
                                    </p:animEffect>
                                    <p:set>
                                      <p:cBhvr>
                                        <p:cTn id="68" dur="1" fill="hold">
                                          <p:stCondLst>
                                            <p:cond delay="299"/>
                                          </p:stCondLst>
                                        </p:cTn>
                                        <p:tgtEl>
                                          <p:spTgt spid="74"/>
                                        </p:tgtEl>
                                        <p:attrNameLst>
                                          <p:attrName>style.visibility</p:attrName>
                                        </p:attrNameLst>
                                      </p:cBhvr>
                                      <p:to>
                                        <p:strVal val="hidden"/>
                                      </p:to>
                                    </p:set>
                                  </p:childTnLst>
                                </p:cTn>
                              </p:par>
                              <p:par>
                                <p:cTn id="69" presetID="10" presetClass="exit" presetSubtype="0" fill="hold" nodeType="withEffect">
                                  <p:stCondLst>
                                    <p:cond delay="5300"/>
                                  </p:stCondLst>
                                  <p:childTnLst>
                                    <p:animEffect transition="out" filter="fade">
                                      <p:cBhvr>
                                        <p:cTn id="70" dur="300"/>
                                        <p:tgtEl>
                                          <p:spTgt spid="75"/>
                                        </p:tgtEl>
                                      </p:cBhvr>
                                    </p:animEffect>
                                    <p:set>
                                      <p:cBhvr>
                                        <p:cTn id="71" dur="1" fill="hold">
                                          <p:stCondLst>
                                            <p:cond delay="299"/>
                                          </p:stCondLst>
                                        </p:cTn>
                                        <p:tgtEl>
                                          <p:spTgt spid="75"/>
                                        </p:tgtEl>
                                        <p:attrNameLst>
                                          <p:attrName>style.visibility</p:attrName>
                                        </p:attrNameLst>
                                      </p:cBhvr>
                                      <p:to>
                                        <p:strVal val="hidden"/>
                                      </p:to>
                                    </p:set>
                                  </p:childTnLst>
                                </p:cTn>
                              </p:par>
                              <p:par>
                                <p:cTn id="72" presetID="10" presetClass="exit" presetSubtype="0" fill="hold" nodeType="withEffect">
                                  <p:stCondLst>
                                    <p:cond delay="5600"/>
                                  </p:stCondLst>
                                  <p:childTnLst>
                                    <p:animEffect transition="out" filter="fade">
                                      <p:cBhvr>
                                        <p:cTn id="73" dur="300"/>
                                        <p:tgtEl>
                                          <p:spTgt spid="76"/>
                                        </p:tgtEl>
                                      </p:cBhvr>
                                    </p:animEffect>
                                    <p:set>
                                      <p:cBhvr>
                                        <p:cTn id="74" dur="1" fill="hold">
                                          <p:stCondLst>
                                            <p:cond delay="299"/>
                                          </p:stCondLst>
                                        </p:cTn>
                                        <p:tgtEl>
                                          <p:spTgt spid="76"/>
                                        </p:tgtEl>
                                        <p:attrNameLst>
                                          <p:attrName>style.visibility</p:attrName>
                                        </p:attrNameLst>
                                      </p:cBhvr>
                                      <p:to>
                                        <p:strVal val="hidden"/>
                                      </p:to>
                                    </p:set>
                                  </p:childTnLst>
                                </p:cTn>
                              </p:par>
                              <p:par>
                                <p:cTn id="75" presetID="10" presetClass="exit" presetSubtype="0" fill="hold" nodeType="withEffect">
                                  <p:stCondLst>
                                    <p:cond delay="5900"/>
                                  </p:stCondLst>
                                  <p:childTnLst>
                                    <p:animEffect transition="out" filter="fade">
                                      <p:cBhvr>
                                        <p:cTn id="76" dur="300"/>
                                        <p:tgtEl>
                                          <p:spTgt spid="77"/>
                                        </p:tgtEl>
                                      </p:cBhvr>
                                    </p:animEffect>
                                    <p:set>
                                      <p:cBhvr>
                                        <p:cTn id="77" dur="1" fill="hold">
                                          <p:stCondLst>
                                            <p:cond delay="299"/>
                                          </p:stCondLst>
                                        </p:cTn>
                                        <p:tgtEl>
                                          <p:spTgt spid="77"/>
                                        </p:tgtEl>
                                        <p:attrNameLst>
                                          <p:attrName>style.visibility</p:attrName>
                                        </p:attrNameLst>
                                      </p:cBhvr>
                                      <p:to>
                                        <p:strVal val="hidden"/>
                                      </p:to>
                                    </p:set>
                                  </p:childTnLst>
                                </p:cTn>
                              </p:par>
                              <p:par>
                                <p:cTn id="78" presetID="0" presetClass="path" presetSubtype="0" accel="50000" decel="50000" fill="hold" grpId="0" nodeType="withEffect">
                                  <p:stCondLst>
                                    <p:cond delay="23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79" dur="2000" fill="hold"/>
                                        <p:tgtEl>
                                          <p:spTgt spid="33"/>
                                        </p:tgtEl>
                                        <p:attrNameLst>
                                          <p:attrName>ppt_x</p:attrName>
                                          <p:attrName>ppt_y</p:attrName>
                                        </p:attrNameLst>
                                      </p:cBhvr>
                                      <p:rCtr x="-235" y="-103"/>
                                    </p:animMotion>
                                  </p:childTnLst>
                                </p:cTn>
                              </p:par>
                              <p:par>
                                <p:cTn id="80" presetID="0" presetClass="path" presetSubtype="0" accel="50000" decel="50000" fill="hold" grpId="0" nodeType="withEffect">
                                  <p:stCondLst>
                                    <p:cond delay="26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81" dur="2000" fill="hold"/>
                                        <p:tgtEl>
                                          <p:spTgt spid="114"/>
                                        </p:tgtEl>
                                        <p:attrNameLst>
                                          <p:attrName>ppt_x</p:attrName>
                                          <p:attrName>ppt_y</p:attrName>
                                        </p:attrNameLst>
                                      </p:cBhvr>
                                      <p:rCtr x="-235" y="-103"/>
                                    </p:animMotion>
                                  </p:childTnLst>
                                </p:cTn>
                              </p:par>
                              <p:par>
                                <p:cTn id="82" presetID="0" presetClass="path" presetSubtype="0" accel="50000" decel="50000" fill="hold" grpId="0" nodeType="withEffect">
                                  <p:stCondLst>
                                    <p:cond delay="29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83" dur="2000" fill="hold"/>
                                        <p:tgtEl>
                                          <p:spTgt spid="115"/>
                                        </p:tgtEl>
                                        <p:attrNameLst>
                                          <p:attrName>ppt_x</p:attrName>
                                          <p:attrName>ppt_y</p:attrName>
                                        </p:attrNameLst>
                                      </p:cBhvr>
                                      <p:rCtr x="-235" y="-103"/>
                                    </p:animMotion>
                                  </p:childTnLst>
                                </p:cTn>
                              </p:par>
                              <p:par>
                                <p:cTn id="84" presetID="0" presetClass="path" presetSubtype="0" accel="50000" decel="50000" fill="hold" grpId="0" nodeType="withEffect">
                                  <p:stCondLst>
                                    <p:cond delay="32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85" dur="2000" fill="hold"/>
                                        <p:tgtEl>
                                          <p:spTgt spid="116"/>
                                        </p:tgtEl>
                                        <p:attrNameLst>
                                          <p:attrName>ppt_x</p:attrName>
                                          <p:attrName>ppt_y</p:attrName>
                                        </p:attrNameLst>
                                      </p:cBhvr>
                                      <p:rCtr x="-235" y="-103"/>
                                    </p:animMotion>
                                  </p:childTnLst>
                                </p:cTn>
                              </p:par>
                              <p:par>
                                <p:cTn id="86" presetID="0" presetClass="path" presetSubtype="0" accel="50000" decel="50000" fill="hold" grpId="0" nodeType="withEffect">
                                  <p:stCondLst>
                                    <p:cond delay="35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87" dur="2000" fill="hold"/>
                                        <p:tgtEl>
                                          <p:spTgt spid="117"/>
                                        </p:tgtEl>
                                        <p:attrNameLst>
                                          <p:attrName>ppt_x</p:attrName>
                                          <p:attrName>ppt_y</p:attrName>
                                        </p:attrNameLst>
                                      </p:cBhvr>
                                      <p:rCtr x="-235" y="-103"/>
                                    </p:animMotion>
                                  </p:childTnLst>
                                </p:cTn>
                              </p:par>
                              <p:par>
                                <p:cTn id="88" presetID="0" presetClass="path" presetSubtype="0" accel="50000" decel="50000" fill="hold" grpId="0" nodeType="withEffect">
                                  <p:stCondLst>
                                    <p:cond delay="38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89" dur="2000" fill="hold"/>
                                        <p:tgtEl>
                                          <p:spTgt spid="118"/>
                                        </p:tgtEl>
                                        <p:attrNameLst>
                                          <p:attrName>ppt_x</p:attrName>
                                          <p:attrName>ppt_y</p:attrName>
                                        </p:attrNameLst>
                                      </p:cBhvr>
                                      <p:rCtr x="-235" y="-103"/>
                                    </p:animMotion>
                                  </p:childTnLst>
                                </p:cTn>
                              </p:par>
                              <p:par>
                                <p:cTn id="90" presetID="0" presetClass="path" presetSubtype="0" accel="50000" decel="50000" fill="hold" grpId="0" nodeType="withEffect">
                                  <p:stCondLst>
                                    <p:cond delay="41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91" dur="2000" fill="hold"/>
                                        <p:tgtEl>
                                          <p:spTgt spid="119"/>
                                        </p:tgtEl>
                                        <p:attrNameLst>
                                          <p:attrName>ppt_x</p:attrName>
                                          <p:attrName>ppt_y</p:attrName>
                                        </p:attrNameLst>
                                      </p:cBhvr>
                                      <p:rCtr x="-235" y="-103"/>
                                    </p:animMotion>
                                  </p:childTnLst>
                                </p:cTn>
                              </p:par>
                              <p:par>
                                <p:cTn id="92" presetID="0" presetClass="path" presetSubtype="0" accel="50000" decel="50000" fill="hold" grpId="0" nodeType="withEffect">
                                  <p:stCondLst>
                                    <p:cond delay="44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93" dur="2000" fill="hold"/>
                                        <p:tgtEl>
                                          <p:spTgt spid="120"/>
                                        </p:tgtEl>
                                        <p:attrNameLst>
                                          <p:attrName>ppt_x</p:attrName>
                                          <p:attrName>ppt_y</p:attrName>
                                        </p:attrNameLst>
                                      </p:cBhvr>
                                      <p:rCtr x="-235" y="-103"/>
                                    </p:animMotion>
                                  </p:childTnLst>
                                </p:cTn>
                              </p:par>
                              <p:par>
                                <p:cTn id="94" presetID="0" presetClass="path" presetSubtype="0" accel="50000" decel="50000" fill="hold" grpId="0" nodeType="withEffect">
                                  <p:stCondLst>
                                    <p:cond delay="47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95" dur="2000" fill="hold"/>
                                        <p:tgtEl>
                                          <p:spTgt spid="121"/>
                                        </p:tgtEl>
                                        <p:attrNameLst>
                                          <p:attrName>ppt_x</p:attrName>
                                          <p:attrName>ppt_y</p:attrName>
                                        </p:attrNameLst>
                                      </p:cBhvr>
                                      <p:rCtr x="-235" y="-103"/>
                                    </p:animMotion>
                                  </p:childTnLst>
                                </p:cTn>
                              </p:par>
                              <p:par>
                                <p:cTn id="96" presetID="0" presetClass="path" presetSubtype="0" accel="50000" decel="50000" fill="hold" grpId="0" nodeType="withEffect">
                                  <p:stCondLst>
                                    <p:cond delay="50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97" dur="2000" fill="hold"/>
                                        <p:tgtEl>
                                          <p:spTgt spid="122"/>
                                        </p:tgtEl>
                                        <p:attrNameLst>
                                          <p:attrName>ppt_x</p:attrName>
                                          <p:attrName>ppt_y</p:attrName>
                                        </p:attrNameLst>
                                      </p:cBhvr>
                                      <p:rCtr x="-235" y="-103"/>
                                    </p:animMotion>
                                  </p:childTnLst>
                                </p:cTn>
                              </p:par>
                              <p:par>
                                <p:cTn id="98" presetID="0" presetClass="path" presetSubtype="0" accel="50000" decel="50000" fill="hold" grpId="0" nodeType="withEffect">
                                  <p:stCondLst>
                                    <p:cond delay="54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99" dur="2000" fill="hold"/>
                                        <p:tgtEl>
                                          <p:spTgt spid="123"/>
                                        </p:tgtEl>
                                        <p:attrNameLst>
                                          <p:attrName>ppt_x</p:attrName>
                                          <p:attrName>ppt_y</p:attrName>
                                        </p:attrNameLst>
                                      </p:cBhvr>
                                      <p:rCtr x="-235" y="-103"/>
                                    </p:animMotion>
                                  </p:childTnLst>
                                </p:cTn>
                              </p:par>
                              <p:par>
                                <p:cTn id="100" presetID="0" presetClass="path" presetSubtype="0" accel="50000" decel="50000" fill="hold" grpId="0" nodeType="withEffect">
                                  <p:stCondLst>
                                    <p:cond delay="57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101" dur="2000" fill="hold"/>
                                        <p:tgtEl>
                                          <p:spTgt spid="124"/>
                                        </p:tgtEl>
                                        <p:attrNameLst>
                                          <p:attrName>ppt_x</p:attrName>
                                          <p:attrName>ppt_y</p:attrName>
                                        </p:attrNameLst>
                                      </p:cBhvr>
                                      <p:rCtr x="-235" y="-103"/>
                                    </p:animMotion>
                                  </p:childTnLst>
                                </p:cTn>
                              </p:par>
                              <p:par>
                                <p:cTn id="102" presetID="0" presetClass="path" presetSubtype="0" accel="50000" decel="50000" fill="hold" grpId="0" nodeType="withEffect">
                                  <p:stCondLst>
                                    <p:cond delay="60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103" dur="2000" fill="hold"/>
                                        <p:tgtEl>
                                          <p:spTgt spid="125"/>
                                        </p:tgtEl>
                                        <p:attrNameLst>
                                          <p:attrName>ppt_x</p:attrName>
                                          <p:attrName>ppt_y</p:attrName>
                                        </p:attrNameLst>
                                      </p:cBhvr>
                                      <p:rCtr x="-235" y="-103"/>
                                    </p:animMotion>
                                  </p:childTnLst>
                                </p:cTn>
                              </p:par>
                              <p:par>
                                <p:cTn id="104" presetID="10" presetClass="exit" presetSubtype="0" fill="hold" grpId="1" nodeType="withEffect">
                                  <p:stCondLst>
                                    <p:cond delay="4300"/>
                                  </p:stCondLst>
                                  <p:childTnLst>
                                    <p:animEffect transition="out" filter="fade">
                                      <p:cBhvr>
                                        <p:cTn id="105" dur="300"/>
                                        <p:tgtEl>
                                          <p:spTgt spid="33"/>
                                        </p:tgtEl>
                                      </p:cBhvr>
                                    </p:animEffect>
                                    <p:set>
                                      <p:cBhvr>
                                        <p:cTn id="106" dur="1" fill="hold">
                                          <p:stCondLst>
                                            <p:cond delay="299"/>
                                          </p:stCondLst>
                                        </p:cTn>
                                        <p:tgtEl>
                                          <p:spTgt spid="33"/>
                                        </p:tgtEl>
                                        <p:attrNameLst>
                                          <p:attrName>style.visibility</p:attrName>
                                        </p:attrNameLst>
                                      </p:cBhvr>
                                      <p:to>
                                        <p:strVal val="hidden"/>
                                      </p:to>
                                    </p:set>
                                  </p:childTnLst>
                                </p:cTn>
                              </p:par>
                              <p:par>
                                <p:cTn id="107" presetID="10" presetClass="exit" presetSubtype="0" fill="hold" grpId="1" nodeType="withEffect">
                                  <p:stCondLst>
                                    <p:cond delay="4600"/>
                                  </p:stCondLst>
                                  <p:childTnLst>
                                    <p:animEffect transition="out" filter="fade">
                                      <p:cBhvr>
                                        <p:cTn id="108" dur="300"/>
                                        <p:tgtEl>
                                          <p:spTgt spid="114"/>
                                        </p:tgtEl>
                                      </p:cBhvr>
                                    </p:animEffect>
                                    <p:set>
                                      <p:cBhvr>
                                        <p:cTn id="109" dur="1" fill="hold">
                                          <p:stCondLst>
                                            <p:cond delay="299"/>
                                          </p:stCondLst>
                                        </p:cTn>
                                        <p:tgtEl>
                                          <p:spTgt spid="114"/>
                                        </p:tgtEl>
                                        <p:attrNameLst>
                                          <p:attrName>style.visibility</p:attrName>
                                        </p:attrNameLst>
                                      </p:cBhvr>
                                      <p:to>
                                        <p:strVal val="hidden"/>
                                      </p:to>
                                    </p:set>
                                  </p:childTnLst>
                                </p:cTn>
                              </p:par>
                              <p:par>
                                <p:cTn id="110" presetID="10" presetClass="exit" presetSubtype="0" fill="hold" grpId="1" nodeType="withEffect">
                                  <p:stCondLst>
                                    <p:cond delay="4900"/>
                                  </p:stCondLst>
                                  <p:childTnLst>
                                    <p:animEffect transition="out" filter="fade">
                                      <p:cBhvr>
                                        <p:cTn id="111" dur="300"/>
                                        <p:tgtEl>
                                          <p:spTgt spid="115"/>
                                        </p:tgtEl>
                                      </p:cBhvr>
                                    </p:animEffect>
                                    <p:set>
                                      <p:cBhvr>
                                        <p:cTn id="112" dur="1" fill="hold">
                                          <p:stCondLst>
                                            <p:cond delay="299"/>
                                          </p:stCondLst>
                                        </p:cTn>
                                        <p:tgtEl>
                                          <p:spTgt spid="115"/>
                                        </p:tgtEl>
                                        <p:attrNameLst>
                                          <p:attrName>style.visibility</p:attrName>
                                        </p:attrNameLst>
                                      </p:cBhvr>
                                      <p:to>
                                        <p:strVal val="hidden"/>
                                      </p:to>
                                    </p:set>
                                  </p:childTnLst>
                                </p:cTn>
                              </p:par>
                              <p:par>
                                <p:cTn id="113" presetID="10" presetClass="exit" presetSubtype="0" fill="hold" grpId="1" nodeType="withEffect">
                                  <p:stCondLst>
                                    <p:cond delay="5200"/>
                                  </p:stCondLst>
                                  <p:childTnLst>
                                    <p:animEffect transition="out" filter="fade">
                                      <p:cBhvr>
                                        <p:cTn id="114" dur="300"/>
                                        <p:tgtEl>
                                          <p:spTgt spid="116"/>
                                        </p:tgtEl>
                                      </p:cBhvr>
                                    </p:animEffect>
                                    <p:set>
                                      <p:cBhvr>
                                        <p:cTn id="115" dur="1" fill="hold">
                                          <p:stCondLst>
                                            <p:cond delay="299"/>
                                          </p:stCondLst>
                                        </p:cTn>
                                        <p:tgtEl>
                                          <p:spTgt spid="116"/>
                                        </p:tgtEl>
                                        <p:attrNameLst>
                                          <p:attrName>style.visibility</p:attrName>
                                        </p:attrNameLst>
                                      </p:cBhvr>
                                      <p:to>
                                        <p:strVal val="hidden"/>
                                      </p:to>
                                    </p:set>
                                  </p:childTnLst>
                                </p:cTn>
                              </p:par>
                              <p:par>
                                <p:cTn id="116" presetID="10" presetClass="exit" presetSubtype="0" fill="hold" grpId="1" nodeType="withEffect">
                                  <p:stCondLst>
                                    <p:cond delay="5500"/>
                                  </p:stCondLst>
                                  <p:childTnLst>
                                    <p:animEffect transition="out" filter="fade">
                                      <p:cBhvr>
                                        <p:cTn id="117" dur="300"/>
                                        <p:tgtEl>
                                          <p:spTgt spid="117"/>
                                        </p:tgtEl>
                                      </p:cBhvr>
                                    </p:animEffect>
                                    <p:set>
                                      <p:cBhvr>
                                        <p:cTn id="118" dur="1" fill="hold">
                                          <p:stCondLst>
                                            <p:cond delay="299"/>
                                          </p:stCondLst>
                                        </p:cTn>
                                        <p:tgtEl>
                                          <p:spTgt spid="117"/>
                                        </p:tgtEl>
                                        <p:attrNameLst>
                                          <p:attrName>style.visibility</p:attrName>
                                        </p:attrNameLst>
                                      </p:cBhvr>
                                      <p:to>
                                        <p:strVal val="hidden"/>
                                      </p:to>
                                    </p:set>
                                  </p:childTnLst>
                                </p:cTn>
                              </p:par>
                              <p:par>
                                <p:cTn id="119" presetID="10" presetClass="exit" presetSubtype="0" fill="hold" grpId="1" nodeType="withEffect">
                                  <p:stCondLst>
                                    <p:cond delay="5800"/>
                                  </p:stCondLst>
                                  <p:childTnLst>
                                    <p:animEffect transition="out" filter="fade">
                                      <p:cBhvr>
                                        <p:cTn id="120" dur="300"/>
                                        <p:tgtEl>
                                          <p:spTgt spid="118"/>
                                        </p:tgtEl>
                                      </p:cBhvr>
                                    </p:animEffect>
                                    <p:set>
                                      <p:cBhvr>
                                        <p:cTn id="121" dur="1" fill="hold">
                                          <p:stCondLst>
                                            <p:cond delay="299"/>
                                          </p:stCondLst>
                                        </p:cTn>
                                        <p:tgtEl>
                                          <p:spTgt spid="118"/>
                                        </p:tgtEl>
                                        <p:attrNameLst>
                                          <p:attrName>style.visibility</p:attrName>
                                        </p:attrNameLst>
                                      </p:cBhvr>
                                      <p:to>
                                        <p:strVal val="hidden"/>
                                      </p:to>
                                    </p:set>
                                  </p:childTnLst>
                                </p:cTn>
                              </p:par>
                              <p:par>
                                <p:cTn id="122" presetID="10" presetClass="exit" presetSubtype="0" fill="hold" grpId="1" nodeType="withEffect">
                                  <p:stCondLst>
                                    <p:cond delay="6100"/>
                                  </p:stCondLst>
                                  <p:childTnLst>
                                    <p:animEffect transition="out" filter="fade">
                                      <p:cBhvr>
                                        <p:cTn id="123" dur="300"/>
                                        <p:tgtEl>
                                          <p:spTgt spid="119"/>
                                        </p:tgtEl>
                                      </p:cBhvr>
                                    </p:animEffect>
                                    <p:set>
                                      <p:cBhvr>
                                        <p:cTn id="124" dur="1" fill="hold">
                                          <p:stCondLst>
                                            <p:cond delay="299"/>
                                          </p:stCondLst>
                                        </p:cTn>
                                        <p:tgtEl>
                                          <p:spTgt spid="119"/>
                                        </p:tgtEl>
                                        <p:attrNameLst>
                                          <p:attrName>style.visibility</p:attrName>
                                        </p:attrNameLst>
                                      </p:cBhvr>
                                      <p:to>
                                        <p:strVal val="hidden"/>
                                      </p:to>
                                    </p:set>
                                  </p:childTnLst>
                                </p:cTn>
                              </p:par>
                              <p:par>
                                <p:cTn id="125" presetID="10" presetClass="exit" presetSubtype="0" fill="hold" grpId="1" nodeType="withEffect">
                                  <p:stCondLst>
                                    <p:cond delay="6400"/>
                                  </p:stCondLst>
                                  <p:childTnLst>
                                    <p:animEffect transition="out" filter="fade">
                                      <p:cBhvr>
                                        <p:cTn id="126" dur="300"/>
                                        <p:tgtEl>
                                          <p:spTgt spid="120"/>
                                        </p:tgtEl>
                                      </p:cBhvr>
                                    </p:animEffect>
                                    <p:set>
                                      <p:cBhvr>
                                        <p:cTn id="127" dur="1" fill="hold">
                                          <p:stCondLst>
                                            <p:cond delay="299"/>
                                          </p:stCondLst>
                                        </p:cTn>
                                        <p:tgtEl>
                                          <p:spTgt spid="120"/>
                                        </p:tgtEl>
                                        <p:attrNameLst>
                                          <p:attrName>style.visibility</p:attrName>
                                        </p:attrNameLst>
                                      </p:cBhvr>
                                      <p:to>
                                        <p:strVal val="hidden"/>
                                      </p:to>
                                    </p:set>
                                  </p:childTnLst>
                                </p:cTn>
                              </p:par>
                              <p:par>
                                <p:cTn id="128" presetID="10" presetClass="exit" presetSubtype="0" fill="hold" grpId="1" nodeType="withEffect">
                                  <p:stCondLst>
                                    <p:cond delay="6700"/>
                                  </p:stCondLst>
                                  <p:childTnLst>
                                    <p:animEffect transition="out" filter="fade">
                                      <p:cBhvr>
                                        <p:cTn id="129" dur="300"/>
                                        <p:tgtEl>
                                          <p:spTgt spid="121"/>
                                        </p:tgtEl>
                                      </p:cBhvr>
                                    </p:animEffect>
                                    <p:set>
                                      <p:cBhvr>
                                        <p:cTn id="130" dur="1" fill="hold">
                                          <p:stCondLst>
                                            <p:cond delay="299"/>
                                          </p:stCondLst>
                                        </p:cTn>
                                        <p:tgtEl>
                                          <p:spTgt spid="121"/>
                                        </p:tgtEl>
                                        <p:attrNameLst>
                                          <p:attrName>style.visibility</p:attrName>
                                        </p:attrNameLst>
                                      </p:cBhvr>
                                      <p:to>
                                        <p:strVal val="hidden"/>
                                      </p:to>
                                    </p:set>
                                  </p:childTnLst>
                                </p:cTn>
                              </p:par>
                              <p:par>
                                <p:cTn id="131" presetID="10" presetClass="exit" presetSubtype="0" fill="hold" grpId="1" nodeType="withEffect">
                                  <p:stCondLst>
                                    <p:cond delay="7000"/>
                                  </p:stCondLst>
                                  <p:childTnLst>
                                    <p:animEffect transition="out" filter="fade">
                                      <p:cBhvr>
                                        <p:cTn id="132" dur="300"/>
                                        <p:tgtEl>
                                          <p:spTgt spid="122"/>
                                        </p:tgtEl>
                                      </p:cBhvr>
                                    </p:animEffect>
                                    <p:set>
                                      <p:cBhvr>
                                        <p:cTn id="133" dur="1" fill="hold">
                                          <p:stCondLst>
                                            <p:cond delay="299"/>
                                          </p:stCondLst>
                                        </p:cTn>
                                        <p:tgtEl>
                                          <p:spTgt spid="122"/>
                                        </p:tgtEl>
                                        <p:attrNameLst>
                                          <p:attrName>style.visibility</p:attrName>
                                        </p:attrNameLst>
                                      </p:cBhvr>
                                      <p:to>
                                        <p:strVal val="hidden"/>
                                      </p:to>
                                    </p:set>
                                  </p:childTnLst>
                                </p:cTn>
                              </p:par>
                              <p:par>
                                <p:cTn id="134" presetID="10" presetClass="exit" presetSubtype="0" fill="hold" grpId="1" nodeType="withEffect">
                                  <p:stCondLst>
                                    <p:cond delay="7300"/>
                                  </p:stCondLst>
                                  <p:childTnLst>
                                    <p:animEffect transition="out" filter="fade">
                                      <p:cBhvr>
                                        <p:cTn id="135" dur="300"/>
                                        <p:tgtEl>
                                          <p:spTgt spid="123"/>
                                        </p:tgtEl>
                                      </p:cBhvr>
                                    </p:animEffect>
                                    <p:set>
                                      <p:cBhvr>
                                        <p:cTn id="136" dur="1" fill="hold">
                                          <p:stCondLst>
                                            <p:cond delay="299"/>
                                          </p:stCondLst>
                                        </p:cTn>
                                        <p:tgtEl>
                                          <p:spTgt spid="123"/>
                                        </p:tgtEl>
                                        <p:attrNameLst>
                                          <p:attrName>style.visibility</p:attrName>
                                        </p:attrNameLst>
                                      </p:cBhvr>
                                      <p:to>
                                        <p:strVal val="hidden"/>
                                      </p:to>
                                    </p:set>
                                  </p:childTnLst>
                                </p:cTn>
                              </p:par>
                              <p:par>
                                <p:cTn id="137" presetID="10" presetClass="exit" presetSubtype="0" fill="hold" nodeType="withEffect">
                                  <p:stCondLst>
                                    <p:cond delay="7600"/>
                                  </p:stCondLst>
                                  <p:childTnLst>
                                    <p:animEffect transition="out" filter="fade">
                                      <p:cBhvr>
                                        <p:cTn id="138" dur="300"/>
                                        <p:tgtEl>
                                          <p:spTgt spid="124"/>
                                        </p:tgtEl>
                                      </p:cBhvr>
                                    </p:animEffect>
                                    <p:set>
                                      <p:cBhvr>
                                        <p:cTn id="139" dur="1" fill="hold">
                                          <p:stCondLst>
                                            <p:cond delay="299"/>
                                          </p:stCondLst>
                                        </p:cTn>
                                        <p:tgtEl>
                                          <p:spTgt spid="124"/>
                                        </p:tgtEl>
                                        <p:attrNameLst>
                                          <p:attrName>style.visibility</p:attrName>
                                        </p:attrNameLst>
                                      </p:cBhvr>
                                      <p:to>
                                        <p:strVal val="hidden"/>
                                      </p:to>
                                    </p:set>
                                  </p:childTnLst>
                                </p:cTn>
                              </p:par>
                              <p:par>
                                <p:cTn id="140" presetID="10" presetClass="exit" presetSubtype="0" fill="hold" nodeType="withEffect">
                                  <p:stCondLst>
                                    <p:cond delay="7900"/>
                                  </p:stCondLst>
                                  <p:childTnLst>
                                    <p:animEffect transition="out" filter="fade">
                                      <p:cBhvr>
                                        <p:cTn id="141" dur="300"/>
                                        <p:tgtEl>
                                          <p:spTgt spid="125"/>
                                        </p:tgtEl>
                                      </p:cBhvr>
                                    </p:animEffect>
                                    <p:set>
                                      <p:cBhvr>
                                        <p:cTn id="142" dur="1" fill="hold">
                                          <p:stCondLst>
                                            <p:cond delay="299"/>
                                          </p:stCondLst>
                                        </p:cTn>
                                        <p:tgtEl>
                                          <p:spTgt spid="125"/>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82"/>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0" presetClass="path" presetSubtype="0" accel="50000" decel="50000" fill="hold" grpId="0" nodeType="clickEffect">
                                  <p:stCondLst>
                                    <p:cond delay="0"/>
                                  </p:stCondLst>
                                  <p:childTnLst>
                                    <p:animMotion origin="layout" path="M 0.01267 -0.0037 C 0.0342 0.0266 0.10746 0.13371 0.14166 0.17789 C 0.17586 0.22207 0.18455 0.24636 0.2177 0.26139 C 0.25086 0.27643 0.3151 0.26648 0.34062 0.26787 " pathEditMode="relative" rAng="0" ptsTypes="aaaa">
                                      <p:cBhvr>
                                        <p:cTn id="150" dur="1000" fill="hold"/>
                                        <p:tgtEl>
                                          <p:spTgt spid="58"/>
                                        </p:tgtEl>
                                        <p:attrNameLst>
                                          <p:attrName>ppt_x</p:attrName>
                                          <p:attrName>ppt_y</p:attrName>
                                        </p:attrNameLst>
                                      </p:cBhvr>
                                      <p:rCtr x="164" y="140"/>
                                    </p:animMotion>
                                  </p:childTnLst>
                                </p:cTn>
                              </p:par>
                              <p:par>
                                <p:cTn id="151" presetID="0" presetClass="path" presetSubtype="0" accel="50000" decel="50000" fill="hold" grpId="0" nodeType="withEffect">
                                  <p:stCondLst>
                                    <p:cond delay="500"/>
                                  </p:stCondLst>
                                  <p:childTnLst>
                                    <p:animMotion origin="layout" path="M 0.01268 -0.0037 C 0.0342 0.02662 0.10747 0.1338 0.14167 0.17778 C 0.17587 0.222 0.18854 0.2463 0.21771 0.26135 C 0.24688 0.27639 0.29584 0.26667 0.31632 0.26806 " pathEditMode="relative" rAng="0" ptsTypes="aaaa">
                                      <p:cBhvr>
                                        <p:cTn id="152" dur="1000" fill="hold"/>
                                        <p:tgtEl>
                                          <p:spTgt spid="64"/>
                                        </p:tgtEl>
                                        <p:attrNameLst>
                                          <p:attrName>ppt_x</p:attrName>
                                          <p:attrName>ppt_y</p:attrName>
                                        </p:attrNameLst>
                                      </p:cBhvr>
                                      <p:rCtr x="152" y="140"/>
                                    </p:animMotion>
                                  </p:childTnLst>
                                </p:cTn>
                              </p:par>
                              <p:par>
                                <p:cTn id="153" presetID="0" presetClass="path" presetSubtype="0" accel="50000" decel="50000" fill="hold" grpId="0" nodeType="withEffect">
                                  <p:stCondLst>
                                    <p:cond delay="1000"/>
                                  </p:stCondLst>
                                  <p:childTnLst>
                                    <p:animMotion origin="layout" path="M 0.01198 -0.0007 C 0.03837 -0.04051 0.06476 -0.08032 0.09063 -0.11806 C 0.1165 -0.15579 0.14914 -0.20185 0.16771 -0.22778 C 0.18629 -0.2537 0.1908 -0.26296 0.20174 -0.27315 C 0.21268 -0.28333 0.21858 -0.28634 0.23386 -0.28889 C 0.24914 -0.29144 0.28143 -0.28912 0.29393 -0.28912 " pathEditMode="relative" rAng="0" ptsTypes="aaaaaa">
                                      <p:cBhvr>
                                        <p:cTn id="154" dur="1000" fill="hold"/>
                                        <p:tgtEl>
                                          <p:spTgt spid="62"/>
                                        </p:tgtEl>
                                        <p:attrNameLst>
                                          <p:attrName>ppt_x</p:attrName>
                                          <p:attrName>ppt_y</p:attrName>
                                        </p:attrNameLst>
                                      </p:cBhvr>
                                      <p:rCtr x="141" y="-145"/>
                                    </p:animMotion>
                                  </p:childTnLst>
                                </p:cTn>
                              </p:par>
                              <p:par>
                                <p:cTn id="155" presetID="0" presetClass="path" presetSubtype="0" accel="50000" decel="50000" fill="hold" grpId="0" nodeType="withEffect">
                                  <p:stCondLst>
                                    <p:cond delay="1500"/>
                                  </p:stCondLst>
                                  <p:childTnLst>
                                    <p:animMotion origin="layout" path="M 0.01268 -0.0037 C 0.0342 0.02662 0.10747 0.1338 0.14167 0.17778 C 0.17587 0.222 0.19601 0.2463 0.21771 0.26135 C 0.23941 0.27639 0.26042 0.26667 0.27153 0.26806 " pathEditMode="relative" rAng="0" ptsTypes="aaaa">
                                      <p:cBhvr>
                                        <p:cTn id="156" dur="1000" fill="hold"/>
                                        <p:tgtEl>
                                          <p:spTgt spid="79"/>
                                        </p:tgtEl>
                                        <p:attrNameLst>
                                          <p:attrName>ppt_x</p:attrName>
                                          <p:attrName>ppt_y</p:attrName>
                                        </p:attrNameLst>
                                      </p:cBhvr>
                                      <p:rCtr x="129" y="140"/>
                                    </p:animMotion>
                                  </p:childTnLst>
                                </p:cTn>
                              </p:par>
                              <p:par>
                                <p:cTn id="157" presetID="0" presetClass="path" presetSubtype="0" accel="50000" decel="50000" fill="hold" grpId="0" nodeType="withEffect">
                                  <p:stCondLst>
                                    <p:cond delay="2000"/>
                                  </p:stCondLst>
                                  <p:childTnLst>
                                    <p:animMotion origin="layout" path="M 0.01198 -0.00069 C 0.03837 -0.0405 0.06476 -0.08032 0.09063 -0.11805 C 0.1165 -0.15578 0.14914 -0.20185 0.16771 -0.22777 C 0.18629 -0.2537 0.1908 -0.26296 0.20174 -0.27314 C 0.21268 -0.28333 0.22604 -0.28657 0.23386 -0.28888 C 0.24167 -0.2912 0.24549 -0.28796 0.24844 -0.28773 " pathEditMode="relative" rAng="0" ptsTypes="aaaaaa">
                                      <p:cBhvr>
                                        <p:cTn id="158" dur="1000" fill="hold"/>
                                        <p:tgtEl>
                                          <p:spTgt spid="85"/>
                                        </p:tgtEl>
                                        <p:attrNameLst>
                                          <p:attrName>ppt_x</p:attrName>
                                          <p:attrName>ppt_y</p:attrName>
                                        </p:attrNameLst>
                                      </p:cBhvr>
                                      <p:rCtr x="118" y="-145"/>
                                    </p:animMotion>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95"/>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93"/>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8"/>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0" presetClass="exit" presetSubtype="0" fill="hold" nodeType="clickEffect">
                                  <p:stCondLst>
                                    <p:cond delay="0"/>
                                  </p:stCondLst>
                                  <p:childTnLst>
                                    <p:animEffect transition="out" filter="fade">
                                      <p:cBhvr>
                                        <p:cTn id="170" dur="500"/>
                                        <p:tgtEl>
                                          <p:spTgt spid="8"/>
                                        </p:tgtEl>
                                      </p:cBhvr>
                                    </p:animEffect>
                                    <p:set>
                                      <p:cBhvr>
                                        <p:cTn id="171" dur="1" fill="hold">
                                          <p:stCondLst>
                                            <p:cond delay="499"/>
                                          </p:stCondLst>
                                        </p:cTn>
                                        <p:tgtEl>
                                          <p:spTgt spid="8"/>
                                        </p:tgtEl>
                                        <p:attrNameLst>
                                          <p:attrName>style.visibility</p:attrName>
                                        </p:attrNameLst>
                                      </p:cBhvr>
                                      <p:to>
                                        <p:strVal val="hidden"/>
                                      </p:to>
                                    </p:set>
                                  </p:childTnLst>
                                </p:cTn>
                              </p:par>
                              <p:par>
                                <p:cTn id="172" presetID="63" presetClass="path" presetSubtype="0" accel="50000" decel="50000" fill="hold" grpId="1" nodeType="withEffect">
                                  <p:stCondLst>
                                    <p:cond delay="0"/>
                                  </p:stCondLst>
                                  <p:childTnLst>
                                    <p:animMotion origin="layout" path="M 0.33541 0.26764 L 0.51041 0.26764 " pathEditMode="relative" rAng="0" ptsTypes="AA">
                                      <p:cBhvr>
                                        <p:cTn id="173" dur="2000" fill="hold"/>
                                        <p:tgtEl>
                                          <p:spTgt spid="58"/>
                                        </p:tgtEl>
                                        <p:attrNameLst>
                                          <p:attrName>ppt_x</p:attrName>
                                          <p:attrName>ppt_y</p:attrName>
                                        </p:attrNameLst>
                                      </p:cBhvr>
                                      <p:rCtr x="87" y="0"/>
                                    </p:animMotion>
                                  </p:childTnLst>
                                </p:cTn>
                              </p:par>
                              <p:par>
                                <p:cTn id="174" presetID="10" presetClass="exit" presetSubtype="0" fill="hold" grpId="2" nodeType="withEffect">
                                  <p:stCondLst>
                                    <p:cond delay="1800"/>
                                  </p:stCondLst>
                                  <p:childTnLst>
                                    <p:animEffect transition="out" filter="fade">
                                      <p:cBhvr>
                                        <p:cTn id="175" dur="500"/>
                                        <p:tgtEl>
                                          <p:spTgt spid="58"/>
                                        </p:tgtEl>
                                      </p:cBhvr>
                                    </p:animEffect>
                                    <p:set>
                                      <p:cBhvr>
                                        <p:cTn id="176" dur="1" fill="hold">
                                          <p:stCondLst>
                                            <p:cond delay="499"/>
                                          </p:stCondLst>
                                        </p:cTn>
                                        <p:tgtEl>
                                          <p:spTgt spid="58"/>
                                        </p:tgtEl>
                                        <p:attrNameLst>
                                          <p:attrName>style.visibility</p:attrName>
                                        </p:attrNameLst>
                                      </p:cBhvr>
                                      <p:to>
                                        <p:strVal val="hidden"/>
                                      </p:to>
                                    </p:set>
                                  </p:childTnLst>
                                </p:cTn>
                              </p:par>
                              <p:par>
                                <p:cTn id="177" presetID="10" presetClass="exit" presetSubtype="0" fill="hold" grpId="0" nodeType="withEffect">
                                  <p:stCondLst>
                                    <p:cond delay="1800"/>
                                  </p:stCondLst>
                                  <p:childTnLst>
                                    <p:animEffect transition="out" filter="fade">
                                      <p:cBhvr>
                                        <p:cTn id="178" dur="500"/>
                                        <p:tgtEl>
                                          <p:spTgt spid="90"/>
                                        </p:tgtEl>
                                      </p:cBhvr>
                                    </p:animEffect>
                                    <p:set>
                                      <p:cBhvr>
                                        <p:cTn id="179" dur="1" fill="hold">
                                          <p:stCondLst>
                                            <p:cond delay="499"/>
                                          </p:stCondLst>
                                        </p:cTn>
                                        <p:tgtEl>
                                          <p:spTgt spid="90"/>
                                        </p:tgtEl>
                                        <p:attrNameLst>
                                          <p:attrName>style.visibility</p:attrName>
                                        </p:attrNameLst>
                                      </p:cBhvr>
                                      <p:to>
                                        <p:strVal val="hidden"/>
                                      </p:to>
                                    </p:set>
                                  </p:childTnLst>
                                </p:cTn>
                              </p:par>
                              <p:par>
                                <p:cTn id="180" presetID="0" presetClass="path" presetSubtype="0" accel="50000" decel="50000" fill="hold" grpId="0" nodeType="withEffect">
                                  <p:stCondLst>
                                    <p:cond delay="23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181" dur="2000" fill="hold"/>
                                        <p:tgtEl>
                                          <p:spTgt spid="59"/>
                                        </p:tgtEl>
                                        <p:attrNameLst>
                                          <p:attrName>ppt_x</p:attrName>
                                          <p:attrName>ppt_y</p:attrName>
                                        </p:attrNameLst>
                                      </p:cBhvr>
                                      <p:rCtr x="-235" y="-103"/>
                                    </p:animMotion>
                                  </p:childTnLst>
                                </p:cTn>
                              </p:par>
                              <p:par>
                                <p:cTn id="182" presetID="10" presetClass="exit" presetSubtype="0" fill="hold" nodeType="withEffect">
                                  <p:stCondLst>
                                    <p:cond delay="4100"/>
                                  </p:stCondLst>
                                  <p:childTnLst>
                                    <p:animEffect transition="out" filter="fade">
                                      <p:cBhvr>
                                        <p:cTn id="183" dur="500"/>
                                        <p:tgtEl>
                                          <p:spTgt spid="59"/>
                                        </p:tgtEl>
                                      </p:cBhvr>
                                    </p:animEffect>
                                    <p:set>
                                      <p:cBhvr>
                                        <p:cTn id="184" dur="1" fill="hold">
                                          <p:stCondLst>
                                            <p:cond delay="499"/>
                                          </p:stCondLst>
                                        </p:cTn>
                                        <p:tgtEl>
                                          <p:spTgt spid="59"/>
                                        </p:tgtEl>
                                        <p:attrNameLst>
                                          <p:attrName>style.visibility</p:attrName>
                                        </p:attrNameLst>
                                      </p:cBhvr>
                                      <p:to>
                                        <p:strVal val="hidden"/>
                                      </p:to>
                                    </p:set>
                                  </p:childTnLst>
                                </p:cTn>
                              </p:par>
                              <p:par>
                                <p:cTn id="185" presetID="63" presetClass="path" presetSubtype="0" accel="50000" decel="50000" fill="hold" grpId="1" nodeType="withEffect">
                                  <p:stCondLst>
                                    <p:cond delay="500"/>
                                  </p:stCondLst>
                                  <p:childTnLst>
                                    <p:animMotion origin="layout" path="M 0.3158 0.26598 L 0.51424 0.26505 " pathEditMode="relative" rAng="0" ptsTypes="AA">
                                      <p:cBhvr>
                                        <p:cTn id="186" dur="2000" fill="hold"/>
                                        <p:tgtEl>
                                          <p:spTgt spid="64"/>
                                        </p:tgtEl>
                                        <p:attrNameLst>
                                          <p:attrName>ppt_x</p:attrName>
                                          <p:attrName>ppt_y</p:attrName>
                                        </p:attrNameLst>
                                      </p:cBhvr>
                                      <p:rCtr x="99" y="0"/>
                                    </p:animMotion>
                                  </p:childTnLst>
                                </p:cTn>
                              </p:par>
                              <p:par>
                                <p:cTn id="187" presetID="10" presetClass="exit" presetSubtype="0" fill="hold" grpId="2" nodeType="withEffect">
                                  <p:stCondLst>
                                    <p:cond delay="2200"/>
                                  </p:stCondLst>
                                  <p:childTnLst>
                                    <p:animEffect transition="out" filter="fade">
                                      <p:cBhvr>
                                        <p:cTn id="188" dur="500"/>
                                        <p:tgtEl>
                                          <p:spTgt spid="64"/>
                                        </p:tgtEl>
                                      </p:cBhvr>
                                    </p:animEffect>
                                    <p:set>
                                      <p:cBhvr>
                                        <p:cTn id="189" dur="1" fill="hold">
                                          <p:stCondLst>
                                            <p:cond delay="499"/>
                                          </p:stCondLst>
                                        </p:cTn>
                                        <p:tgtEl>
                                          <p:spTgt spid="64"/>
                                        </p:tgtEl>
                                        <p:attrNameLst>
                                          <p:attrName>style.visibility</p:attrName>
                                        </p:attrNameLst>
                                      </p:cBhvr>
                                      <p:to>
                                        <p:strVal val="hidden"/>
                                      </p:to>
                                    </p:set>
                                  </p:childTnLst>
                                </p:cTn>
                              </p:par>
                              <p:par>
                                <p:cTn id="190" presetID="0" presetClass="path" presetSubtype="0" accel="50000" decel="50000" fill="hold" grpId="0" nodeType="withEffect">
                                  <p:stCondLst>
                                    <p:cond delay="2700"/>
                                  </p:stCondLst>
                                  <p:childTnLst>
                                    <p:animMotion origin="layout" path="M 0.00035 -0.00069 C -0.03871 -0.00092 -0.17847 0.00301 -0.2342 -0.00347 C -0.28993 -0.00994 -0.30277 -0.01665 -0.3342 -0.03978 C -0.36562 -0.0629 -0.4 -0.11401 -0.42257 -0.14246 C -0.44513 -0.1709 -0.45659 -0.19103 -0.46927 -0.20999 " pathEditMode="relative" rAng="0" ptsTypes="aaaaa">
                                      <p:cBhvr>
                                        <p:cTn id="191" dur="2000" fill="hold"/>
                                        <p:tgtEl>
                                          <p:spTgt spid="60"/>
                                        </p:tgtEl>
                                        <p:attrNameLst>
                                          <p:attrName>ppt_x</p:attrName>
                                          <p:attrName>ppt_y</p:attrName>
                                        </p:attrNameLst>
                                      </p:cBhvr>
                                      <p:rCtr x="-235" y="-103"/>
                                    </p:animMotion>
                                  </p:childTnLst>
                                </p:cTn>
                              </p:par>
                              <p:par>
                                <p:cTn id="192" presetID="10" presetClass="exit" presetSubtype="0" fill="hold" nodeType="withEffect">
                                  <p:stCondLst>
                                    <p:cond delay="4500"/>
                                  </p:stCondLst>
                                  <p:childTnLst>
                                    <p:animEffect transition="out" filter="fade">
                                      <p:cBhvr>
                                        <p:cTn id="193" dur="500"/>
                                        <p:tgtEl>
                                          <p:spTgt spid="60"/>
                                        </p:tgtEl>
                                      </p:cBhvr>
                                    </p:animEffect>
                                    <p:set>
                                      <p:cBhvr>
                                        <p:cTn id="194" dur="1" fill="hold">
                                          <p:stCondLst>
                                            <p:cond delay="499"/>
                                          </p:stCondLst>
                                        </p:cTn>
                                        <p:tgtEl>
                                          <p:spTgt spid="60"/>
                                        </p:tgtEl>
                                        <p:attrNameLst>
                                          <p:attrName>style.visibility</p:attrName>
                                        </p:attrNameLst>
                                      </p:cBhvr>
                                      <p:to>
                                        <p:strVal val="hidden"/>
                                      </p:to>
                                    </p:set>
                                  </p:childTnLst>
                                </p:cTn>
                              </p:par>
                              <p:par>
                                <p:cTn id="195" presetID="63" presetClass="path" presetSubtype="0" accel="50000" decel="50000" fill="hold" grpId="1" nodeType="withEffect">
                                  <p:stCondLst>
                                    <p:cond delay="1000"/>
                                  </p:stCondLst>
                                  <p:childTnLst>
                                    <p:animMotion origin="layout" path="M 0.29393 -0.29259 L 0.51268 -0.29259 " pathEditMode="relative" rAng="0" ptsTypes="AA">
                                      <p:cBhvr>
                                        <p:cTn id="196" dur="2000" fill="hold"/>
                                        <p:tgtEl>
                                          <p:spTgt spid="62"/>
                                        </p:tgtEl>
                                        <p:attrNameLst>
                                          <p:attrName>ppt_x</p:attrName>
                                          <p:attrName>ppt_y</p:attrName>
                                        </p:attrNameLst>
                                      </p:cBhvr>
                                      <p:rCtr x="109" y="0"/>
                                    </p:animMotion>
                                  </p:childTnLst>
                                </p:cTn>
                              </p:par>
                              <p:par>
                                <p:cTn id="197" presetID="10" presetClass="exit" presetSubtype="0" fill="hold" grpId="2" nodeType="withEffect">
                                  <p:stCondLst>
                                    <p:cond delay="2800"/>
                                  </p:stCondLst>
                                  <p:childTnLst>
                                    <p:animEffect transition="out" filter="fade">
                                      <p:cBhvr>
                                        <p:cTn id="198" dur="500"/>
                                        <p:tgtEl>
                                          <p:spTgt spid="62"/>
                                        </p:tgtEl>
                                      </p:cBhvr>
                                    </p:animEffect>
                                    <p:set>
                                      <p:cBhvr>
                                        <p:cTn id="199" dur="1" fill="hold">
                                          <p:stCondLst>
                                            <p:cond delay="499"/>
                                          </p:stCondLst>
                                        </p:cTn>
                                        <p:tgtEl>
                                          <p:spTgt spid="62"/>
                                        </p:tgtEl>
                                        <p:attrNameLst>
                                          <p:attrName>style.visibility</p:attrName>
                                        </p:attrNameLst>
                                      </p:cBhvr>
                                      <p:to>
                                        <p:strVal val="hidden"/>
                                      </p:to>
                                    </p:set>
                                  </p:childTnLst>
                                </p:cTn>
                              </p:par>
                              <p:par>
                                <p:cTn id="200" presetID="10" presetClass="exit" presetSubtype="0" fill="hold" grpId="0" nodeType="withEffect">
                                  <p:stCondLst>
                                    <p:cond delay="2800"/>
                                  </p:stCondLst>
                                  <p:childTnLst>
                                    <p:animEffect transition="out" filter="fade">
                                      <p:cBhvr>
                                        <p:cTn id="201" dur="500"/>
                                        <p:tgtEl>
                                          <p:spTgt spid="91"/>
                                        </p:tgtEl>
                                      </p:cBhvr>
                                    </p:animEffect>
                                    <p:set>
                                      <p:cBhvr>
                                        <p:cTn id="202" dur="1" fill="hold">
                                          <p:stCondLst>
                                            <p:cond delay="499"/>
                                          </p:stCondLst>
                                        </p:cTn>
                                        <p:tgtEl>
                                          <p:spTgt spid="91"/>
                                        </p:tgtEl>
                                        <p:attrNameLst>
                                          <p:attrName>style.visibility</p:attrName>
                                        </p:attrNameLst>
                                      </p:cBhvr>
                                      <p:to>
                                        <p:strVal val="hidden"/>
                                      </p:to>
                                    </p:set>
                                  </p:childTnLst>
                                </p:cTn>
                              </p:par>
                              <p:par>
                                <p:cTn id="203" presetID="0" presetClass="path" presetSubtype="0" accel="50000" decel="50000" fill="hold" grpId="0" nodeType="withEffect">
                                  <p:stCondLst>
                                    <p:cond delay="3300"/>
                                  </p:stCondLst>
                                  <p:childTnLst>
                                    <p:animMotion origin="layout" path="M 0.00035 -0.0007 C -0.03871 0.00023 -0.17638 -0.00625 -0.23454 0.00463 C -0.2927 0.01551 -0.31562 0.03819 -0.34826 0.06458 C -0.3809 0.09097 -0.40972 0.13426 -0.43073 0.16296 C -0.45173 0.19166 -0.46545 0.22106 -0.47448 0.23634 " pathEditMode="relative" rAng="0" ptsTypes="aaaaa">
                                      <p:cBhvr>
                                        <p:cTn id="204" dur="2000" fill="hold"/>
                                        <p:tgtEl>
                                          <p:spTgt spid="63"/>
                                        </p:tgtEl>
                                        <p:attrNameLst>
                                          <p:attrName>ppt_x</p:attrName>
                                          <p:attrName>ppt_y</p:attrName>
                                        </p:attrNameLst>
                                      </p:cBhvr>
                                      <p:rCtr x="-237" y="116"/>
                                    </p:animMotion>
                                  </p:childTnLst>
                                </p:cTn>
                              </p:par>
                              <p:par>
                                <p:cTn id="205" presetID="10" presetClass="exit" presetSubtype="0" fill="hold" nodeType="withEffect">
                                  <p:stCondLst>
                                    <p:cond delay="5100"/>
                                  </p:stCondLst>
                                  <p:childTnLst>
                                    <p:animEffect transition="out" filter="fade">
                                      <p:cBhvr>
                                        <p:cTn id="206" dur="500"/>
                                        <p:tgtEl>
                                          <p:spTgt spid="63"/>
                                        </p:tgtEl>
                                      </p:cBhvr>
                                    </p:animEffect>
                                    <p:set>
                                      <p:cBhvr>
                                        <p:cTn id="207" dur="1" fill="hold">
                                          <p:stCondLst>
                                            <p:cond delay="499"/>
                                          </p:stCondLst>
                                        </p:cTn>
                                        <p:tgtEl>
                                          <p:spTgt spid="63"/>
                                        </p:tgtEl>
                                        <p:attrNameLst>
                                          <p:attrName>style.visibility</p:attrName>
                                        </p:attrNameLst>
                                      </p:cBhvr>
                                      <p:to>
                                        <p:strVal val="hidden"/>
                                      </p:to>
                                    </p:set>
                                  </p:childTnLst>
                                </p:cTn>
                              </p:par>
                              <p:par>
                                <p:cTn id="208" presetID="63" presetClass="path" presetSubtype="0" accel="50000" decel="50000" fill="hold" grpId="1" nodeType="withEffect">
                                  <p:stCondLst>
                                    <p:cond delay="1500"/>
                                  </p:stCondLst>
                                  <p:childTnLst>
                                    <p:animMotion origin="layout" path="M 0.27101 0.26737 L 0.51424 0.26598 " pathEditMode="relative" rAng="0" ptsTypes="AA">
                                      <p:cBhvr>
                                        <p:cTn id="209" dur="2000" fill="hold"/>
                                        <p:tgtEl>
                                          <p:spTgt spid="79"/>
                                        </p:tgtEl>
                                        <p:attrNameLst>
                                          <p:attrName>ppt_x</p:attrName>
                                          <p:attrName>ppt_y</p:attrName>
                                        </p:attrNameLst>
                                      </p:cBhvr>
                                      <p:rCtr x="122" y="-1"/>
                                    </p:animMotion>
                                  </p:childTnLst>
                                </p:cTn>
                              </p:par>
                              <p:par>
                                <p:cTn id="210" presetID="63" presetClass="path" presetSubtype="0" accel="50000" decel="50000" fill="hold" grpId="1" nodeType="withEffect">
                                  <p:stCondLst>
                                    <p:cond delay="1500"/>
                                  </p:stCondLst>
                                  <p:childTnLst>
                                    <p:animMotion origin="layout" path="M 0.00104 0.00139 L 0.24479 0.0007 " pathEditMode="relative" rAng="0" ptsTypes="AA">
                                      <p:cBhvr>
                                        <p:cTn id="211" dur="2000" fill="hold"/>
                                        <p:tgtEl>
                                          <p:spTgt spid="93"/>
                                        </p:tgtEl>
                                        <p:attrNameLst>
                                          <p:attrName>ppt_x</p:attrName>
                                          <p:attrName>ppt_y</p:attrName>
                                        </p:attrNameLst>
                                      </p:cBhvr>
                                      <p:rCtr x="122" y="0"/>
                                    </p:animMotion>
                                  </p:childTnLst>
                                </p:cTn>
                              </p:par>
                              <p:par>
                                <p:cTn id="212" presetID="10" presetClass="exit" presetSubtype="0" fill="hold" grpId="2" nodeType="withEffect">
                                  <p:stCondLst>
                                    <p:cond delay="3300"/>
                                  </p:stCondLst>
                                  <p:childTnLst>
                                    <p:animEffect transition="out" filter="fade">
                                      <p:cBhvr>
                                        <p:cTn id="213" dur="500"/>
                                        <p:tgtEl>
                                          <p:spTgt spid="79"/>
                                        </p:tgtEl>
                                      </p:cBhvr>
                                    </p:animEffect>
                                    <p:set>
                                      <p:cBhvr>
                                        <p:cTn id="214" dur="1" fill="hold">
                                          <p:stCondLst>
                                            <p:cond delay="499"/>
                                          </p:stCondLst>
                                        </p:cTn>
                                        <p:tgtEl>
                                          <p:spTgt spid="79"/>
                                        </p:tgtEl>
                                        <p:attrNameLst>
                                          <p:attrName>style.visibility</p:attrName>
                                        </p:attrNameLst>
                                      </p:cBhvr>
                                      <p:to>
                                        <p:strVal val="hidden"/>
                                      </p:to>
                                    </p:set>
                                  </p:childTnLst>
                                </p:cTn>
                              </p:par>
                              <p:par>
                                <p:cTn id="215" presetID="10" presetClass="exit" presetSubtype="0" fill="hold" grpId="2" nodeType="withEffect">
                                  <p:stCondLst>
                                    <p:cond delay="3300"/>
                                  </p:stCondLst>
                                  <p:childTnLst>
                                    <p:animEffect transition="out" filter="fade">
                                      <p:cBhvr>
                                        <p:cTn id="216" dur="500"/>
                                        <p:tgtEl>
                                          <p:spTgt spid="93"/>
                                        </p:tgtEl>
                                      </p:cBhvr>
                                    </p:animEffect>
                                    <p:set>
                                      <p:cBhvr>
                                        <p:cTn id="217" dur="1" fill="hold">
                                          <p:stCondLst>
                                            <p:cond delay="499"/>
                                          </p:stCondLst>
                                        </p:cTn>
                                        <p:tgtEl>
                                          <p:spTgt spid="93"/>
                                        </p:tgtEl>
                                        <p:attrNameLst>
                                          <p:attrName>style.visibility</p:attrName>
                                        </p:attrNameLst>
                                      </p:cBhvr>
                                      <p:to>
                                        <p:strVal val="hidden"/>
                                      </p:to>
                                    </p:set>
                                  </p:childTnLst>
                                </p:cTn>
                              </p:par>
                              <p:par>
                                <p:cTn id="218" presetID="0" presetClass="path" presetSubtype="0" accel="50000" decel="50000" fill="hold" nodeType="withEffect">
                                  <p:stCondLst>
                                    <p:cond delay="3800"/>
                                  </p:stCondLst>
                                  <p:childTnLst>
                                    <p:animMotion origin="layout" path="M -0.00191 0.00277 C -0.09705 0.00416 -0.19218 0.00578 -0.2493 -0.00232 C -0.30642 -0.01041 -0.30781 -0.0111 -0.34427 -0.04556 C -0.38073 -0.08002 -0.42448 -0.14454 -0.46805 -0.20907 " pathEditMode="relative" rAng="0" ptsTypes="aaaA">
                                      <p:cBhvr>
                                        <p:cTn id="219" dur="2000" fill="hold"/>
                                        <p:tgtEl>
                                          <p:spTgt spid="6"/>
                                        </p:tgtEl>
                                        <p:attrNameLst>
                                          <p:attrName>ppt_x</p:attrName>
                                          <p:attrName>ppt_y</p:attrName>
                                        </p:attrNameLst>
                                      </p:cBhvr>
                                      <p:rCtr x="-233" y="-105"/>
                                    </p:animMotion>
                                  </p:childTnLst>
                                </p:cTn>
                              </p:par>
                              <p:par>
                                <p:cTn id="220" presetID="10" presetClass="exit" presetSubtype="0" fill="hold" nodeType="withEffect">
                                  <p:stCondLst>
                                    <p:cond delay="5600"/>
                                  </p:stCondLst>
                                  <p:childTnLst>
                                    <p:animEffect transition="out" filter="fade">
                                      <p:cBhvr>
                                        <p:cTn id="221" dur="500"/>
                                        <p:tgtEl>
                                          <p:spTgt spid="6"/>
                                        </p:tgtEl>
                                      </p:cBhvr>
                                    </p:animEffect>
                                    <p:set>
                                      <p:cBhvr>
                                        <p:cTn id="222" dur="1" fill="hold">
                                          <p:stCondLst>
                                            <p:cond delay="499"/>
                                          </p:stCondLst>
                                        </p:cTn>
                                        <p:tgtEl>
                                          <p:spTgt spid="6"/>
                                        </p:tgtEl>
                                        <p:attrNameLst>
                                          <p:attrName>style.visibility</p:attrName>
                                        </p:attrNameLst>
                                      </p:cBhvr>
                                      <p:to>
                                        <p:strVal val="hidden"/>
                                      </p:to>
                                    </p:set>
                                  </p:childTnLst>
                                </p:cTn>
                              </p:par>
                              <p:par>
                                <p:cTn id="223" presetID="63" presetClass="path" presetSubtype="0" accel="50000" decel="50000" fill="hold" grpId="1" nodeType="withEffect">
                                  <p:stCondLst>
                                    <p:cond delay="2000"/>
                                  </p:stCondLst>
                                  <p:childTnLst>
                                    <p:animMotion origin="layout" path="M 0.24219 -0.28935 L 0.51268 -0.29236 " pathEditMode="relative" rAng="0" ptsTypes="AA">
                                      <p:cBhvr>
                                        <p:cTn id="224" dur="2000" fill="hold"/>
                                        <p:tgtEl>
                                          <p:spTgt spid="85"/>
                                        </p:tgtEl>
                                        <p:attrNameLst>
                                          <p:attrName>ppt_x</p:attrName>
                                          <p:attrName>ppt_y</p:attrName>
                                        </p:attrNameLst>
                                      </p:cBhvr>
                                      <p:rCtr x="135" y="-2"/>
                                    </p:animMotion>
                                  </p:childTnLst>
                                </p:cTn>
                              </p:par>
                              <p:par>
                                <p:cTn id="225" presetID="63" presetClass="path" presetSubtype="0" accel="50000" decel="50000" fill="hold" grpId="1" nodeType="withEffect">
                                  <p:stCondLst>
                                    <p:cond delay="2000"/>
                                  </p:stCondLst>
                                  <p:childTnLst>
                                    <p:animMotion origin="layout" path="M -0.00556 0.0007 L 0.26684 0.00139 " pathEditMode="relative" rAng="0" ptsTypes="AA">
                                      <p:cBhvr>
                                        <p:cTn id="226" dur="2000" fill="hold"/>
                                        <p:tgtEl>
                                          <p:spTgt spid="95"/>
                                        </p:tgtEl>
                                        <p:attrNameLst>
                                          <p:attrName>ppt_x</p:attrName>
                                          <p:attrName>ppt_y</p:attrName>
                                        </p:attrNameLst>
                                      </p:cBhvr>
                                      <p:rCtr x="136" y="0"/>
                                    </p:animMotion>
                                  </p:childTnLst>
                                </p:cTn>
                              </p:par>
                              <p:par>
                                <p:cTn id="227" presetID="10" presetClass="exit" presetSubtype="0" fill="hold" grpId="2" nodeType="withEffect">
                                  <p:stCondLst>
                                    <p:cond delay="3500"/>
                                  </p:stCondLst>
                                  <p:childTnLst>
                                    <p:animEffect transition="out" filter="fade">
                                      <p:cBhvr>
                                        <p:cTn id="228" dur="800"/>
                                        <p:tgtEl>
                                          <p:spTgt spid="85"/>
                                        </p:tgtEl>
                                      </p:cBhvr>
                                    </p:animEffect>
                                    <p:set>
                                      <p:cBhvr>
                                        <p:cTn id="229" dur="1" fill="hold">
                                          <p:stCondLst>
                                            <p:cond delay="799"/>
                                          </p:stCondLst>
                                        </p:cTn>
                                        <p:tgtEl>
                                          <p:spTgt spid="85"/>
                                        </p:tgtEl>
                                        <p:attrNameLst>
                                          <p:attrName>style.visibility</p:attrName>
                                        </p:attrNameLst>
                                      </p:cBhvr>
                                      <p:to>
                                        <p:strVal val="hidden"/>
                                      </p:to>
                                    </p:set>
                                  </p:childTnLst>
                                </p:cTn>
                              </p:par>
                              <p:par>
                                <p:cTn id="230" presetID="10" presetClass="exit" presetSubtype="0" fill="hold" grpId="2" nodeType="withEffect">
                                  <p:stCondLst>
                                    <p:cond delay="3500"/>
                                  </p:stCondLst>
                                  <p:childTnLst>
                                    <p:animEffect transition="out" filter="fade">
                                      <p:cBhvr>
                                        <p:cTn id="231" dur="800"/>
                                        <p:tgtEl>
                                          <p:spTgt spid="95"/>
                                        </p:tgtEl>
                                      </p:cBhvr>
                                    </p:animEffect>
                                    <p:set>
                                      <p:cBhvr>
                                        <p:cTn id="232" dur="1" fill="hold">
                                          <p:stCondLst>
                                            <p:cond delay="799"/>
                                          </p:stCondLst>
                                        </p:cTn>
                                        <p:tgtEl>
                                          <p:spTgt spid="95"/>
                                        </p:tgtEl>
                                        <p:attrNameLst>
                                          <p:attrName>style.visibility</p:attrName>
                                        </p:attrNameLst>
                                      </p:cBhvr>
                                      <p:to>
                                        <p:strVal val="hidden"/>
                                      </p:to>
                                    </p:set>
                                  </p:childTnLst>
                                </p:cTn>
                              </p:par>
                              <p:par>
                                <p:cTn id="233" presetID="0" presetClass="path" presetSubtype="0" accel="50000" decel="50000" fill="hold" nodeType="withEffect">
                                  <p:stCondLst>
                                    <p:cond delay="4300"/>
                                  </p:stCondLst>
                                  <p:childTnLst>
                                    <p:animMotion origin="layout" path="M -2.5E-6 3.7037E-7 C -0.03698 0.00023 -0.16146 -0.01157 -0.22153 0.00116 C -0.28159 0.01389 -0.31788 0.0375 -0.36024 0.07616 C -0.4026 0.11481 -0.45139 0.20023 -0.47534 0.23287 " pathEditMode="relative" rAng="0" ptsTypes="aaaa">
                                      <p:cBhvr>
                                        <p:cTn id="234" dur="2000" fill="hold"/>
                                        <p:tgtEl>
                                          <p:spTgt spid="3"/>
                                        </p:tgtEl>
                                        <p:attrNameLst>
                                          <p:attrName>ppt_x</p:attrName>
                                          <p:attrName>ppt_y</p:attrName>
                                        </p:attrNameLst>
                                      </p:cBhvr>
                                      <p:rCtr x="-238" y="111"/>
                                    </p:animMotion>
                                  </p:childTnLst>
                                </p:cTn>
                              </p:par>
                              <p:par>
                                <p:cTn id="235" presetID="10" presetClass="exit" presetSubtype="0" fill="hold" nodeType="withEffect">
                                  <p:stCondLst>
                                    <p:cond delay="6100"/>
                                  </p:stCondLst>
                                  <p:childTnLst>
                                    <p:animEffect transition="out" filter="fade">
                                      <p:cBhvr>
                                        <p:cTn id="236" dur="500"/>
                                        <p:tgtEl>
                                          <p:spTgt spid="3"/>
                                        </p:tgtEl>
                                      </p:cBhvr>
                                    </p:animEffect>
                                    <p:set>
                                      <p:cBhvr>
                                        <p:cTn id="23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59" grpId="0" animBg="1"/>
      <p:bldP spid="90" grpId="0" animBg="1"/>
      <p:bldP spid="78" grpId="0" animBg="1"/>
      <p:bldP spid="33" grpId="0" animBg="1"/>
      <p:bldP spid="33" grpId="1" animBg="1"/>
      <p:bldP spid="62" grpId="0" animBg="1"/>
      <p:bldP spid="62" grpId="1" animBg="1"/>
      <p:bldP spid="62" grpId="2"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5" grpId="0" animBg="1"/>
      <p:bldP spid="58" grpId="0" animBg="1"/>
      <p:bldP spid="58" grpId="1" animBg="1"/>
      <p:bldP spid="58" grpId="2" animBg="1"/>
      <p:bldP spid="64" grpId="0" animBg="1"/>
      <p:bldP spid="64" grpId="1" animBg="1"/>
      <p:bldP spid="64" grpId="2" animBg="1"/>
      <p:bldP spid="79" grpId="0" animBg="1"/>
      <p:bldP spid="79" grpId="1" animBg="1"/>
      <p:bldP spid="79" grpId="2" animBg="1"/>
      <p:bldP spid="85" grpId="0" animBg="1"/>
      <p:bldP spid="85" grpId="1" animBg="1"/>
      <p:bldP spid="85" grpId="2" animBg="1"/>
      <p:bldP spid="93" grpId="0" animBg="1"/>
      <p:bldP spid="93" grpId="1" animBg="1"/>
      <p:bldP spid="93" grpId="2" animBg="1"/>
      <p:bldP spid="95" grpId="0" animBg="1"/>
      <p:bldP spid="95" grpId="1" animBg="1"/>
      <p:bldP spid="95" grpId="2" animBg="1"/>
      <p:bldP spid="63" grpId="0" animBg="1"/>
      <p:bldP spid="135" grpId="0" animBg="1"/>
      <p:bldP spid="91" grpId="0" animBg="1"/>
      <p:bldP spid="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US" dirty="0" smtClean="0"/>
              <a:t>DC-TCP: Key Idea</a:t>
            </a:r>
            <a:endParaRPr lang="en-US" dirty="0"/>
          </a:p>
        </p:txBody>
      </p:sp>
      <p:sp>
        <p:nvSpPr>
          <p:cNvPr id="5" name="Content Placeholder 4"/>
          <p:cNvSpPr>
            <a:spLocks noGrp="1"/>
          </p:cNvSpPr>
          <p:nvPr>
            <p:ph idx="1"/>
          </p:nvPr>
        </p:nvSpPr>
        <p:spPr>
          <a:xfrm>
            <a:off x="609600" y="1066800"/>
            <a:ext cx="8534400" cy="3505200"/>
          </a:xfrm>
        </p:spPr>
        <p:txBody>
          <a:bodyPr>
            <a:noAutofit/>
          </a:bodyPr>
          <a:lstStyle/>
          <a:p>
            <a:pPr marL="0" indent="0">
              <a:buNone/>
            </a:pPr>
            <a:endParaRPr lang="en-US" sz="2000" dirty="0"/>
          </a:p>
          <a:p>
            <a:pPr marL="0" indent="0">
              <a:buNone/>
            </a:pPr>
            <a:r>
              <a:rPr lang="en-US" sz="2800" dirty="0" smtClean="0"/>
              <a:t>React in </a:t>
            </a:r>
            <a:r>
              <a:rPr lang="en-US" sz="2800" dirty="0" smtClean="0"/>
              <a:t>proportion to the </a:t>
            </a:r>
            <a:r>
              <a:rPr lang="en-US" sz="2800" b="1" dirty="0" smtClean="0">
                <a:solidFill>
                  <a:srgbClr val="FF0000"/>
                </a:solidFill>
              </a:rPr>
              <a:t>extent</a:t>
            </a:r>
            <a:r>
              <a:rPr lang="en-US" sz="2800" dirty="0" smtClean="0"/>
              <a:t> of congestion, not </a:t>
            </a:r>
            <a:r>
              <a:rPr lang="en-US" sz="2800" dirty="0" smtClean="0"/>
              <a:t>its </a:t>
            </a:r>
            <a:r>
              <a:rPr lang="en-US" sz="2800" b="1" dirty="0" smtClean="0">
                <a:solidFill>
                  <a:srgbClr val="FF0000"/>
                </a:solidFill>
              </a:rPr>
              <a:t>presence</a:t>
            </a:r>
            <a:r>
              <a:rPr lang="en-US" sz="2800" dirty="0" smtClean="0"/>
              <a:t>.</a:t>
            </a:r>
          </a:p>
          <a:p>
            <a:pPr lvl="1">
              <a:buNone/>
            </a:pPr>
            <a:endParaRPr lang="en-US" sz="2000" dirty="0" smtClean="0">
              <a:solidFill>
                <a:srgbClr val="0000CC"/>
              </a:solidFill>
            </a:endParaRPr>
          </a:p>
          <a:p>
            <a:pPr lvl="1"/>
            <a:endParaRPr lang="en-US" sz="2000" dirty="0" smtClean="0">
              <a:solidFill>
                <a:srgbClr val="0000CC"/>
              </a:solidFill>
            </a:endParaRPr>
          </a:p>
          <a:p>
            <a:pPr lvl="1"/>
            <a:endParaRPr lang="en-US" sz="2000" dirty="0" smtClean="0">
              <a:solidFill>
                <a:srgbClr val="0000CC"/>
              </a:solidFill>
            </a:endParaRPr>
          </a:p>
          <a:p>
            <a:pPr lvl="1">
              <a:buNone/>
            </a:pPr>
            <a:endParaRPr lang="en-US" sz="2000" dirty="0" smtClean="0">
              <a:solidFill>
                <a:srgbClr val="0000CC"/>
              </a:solidFill>
            </a:endParaRPr>
          </a:p>
          <a:p>
            <a:pPr>
              <a:buNone/>
            </a:pPr>
            <a:endParaRPr lang="en-US" sz="2400" dirty="0" smtClean="0"/>
          </a:p>
          <a:p>
            <a:endParaRPr lang="en-US" sz="2400" dirty="0" smtClean="0"/>
          </a:p>
          <a:p>
            <a:pPr>
              <a:buNone/>
            </a:pPr>
            <a:endParaRPr lang="en-US" sz="2400" dirty="0" smtClean="0"/>
          </a:p>
          <a:p>
            <a:pPr>
              <a:buNone/>
            </a:pPr>
            <a:endParaRPr lang="en-US" sz="2400" dirty="0" smtClean="0"/>
          </a:p>
          <a:p>
            <a:pPr>
              <a:buNone/>
            </a:pPr>
            <a:endParaRPr lang="en-US" sz="2000" dirty="0" smtClean="0"/>
          </a:p>
        </p:txBody>
      </p:sp>
      <p:sp>
        <p:nvSpPr>
          <p:cNvPr id="6" name="Slide Number Placeholder 5"/>
          <p:cNvSpPr>
            <a:spLocks noGrp="1"/>
          </p:cNvSpPr>
          <p:nvPr>
            <p:ph type="sldNum" sz="quarter" idx="12"/>
          </p:nvPr>
        </p:nvSpPr>
        <p:spPr/>
        <p:txBody>
          <a:bodyPr/>
          <a:lstStyle/>
          <a:p>
            <a:r>
              <a:rPr lang="en-US" dirty="0" smtClean="0"/>
              <a:t>18</a:t>
            </a:r>
            <a:endParaRPr lang="en-US" dirty="0"/>
          </a:p>
        </p:txBody>
      </p:sp>
      <p:graphicFrame>
        <p:nvGraphicFramePr>
          <p:cNvPr id="7" name="Table 6"/>
          <p:cNvGraphicFramePr>
            <a:graphicFrameLocks noGrp="1"/>
          </p:cNvGraphicFramePr>
          <p:nvPr/>
        </p:nvGraphicFramePr>
        <p:xfrm>
          <a:off x="609600" y="2720408"/>
          <a:ext cx="7932821" cy="1699192"/>
        </p:xfrm>
        <a:graphic>
          <a:graphicData uri="http://schemas.openxmlformats.org/drawingml/2006/table">
            <a:tbl>
              <a:tblPr/>
              <a:tblGrid>
                <a:gridCol w="2419434"/>
                <a:gridCol w="2690395"/>
                <a:gridCol w="2822992"/>
              </a:tblGrid>
              <a:tr h="16409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Arial" charset="0"/>
                          <a:cs typeface="Arial" charset="0"/>
                        </a:rPr>
                        <a:t>ECN Marks</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Arial" charset="0"/>
                          <a:cs typeface="Arial" charset="0"/>
                        </a:rPr>
                        <a:t>TCP </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mn-lt"/>
                          <a:ea typeface="Arial" charset="0"/>
                          <a:cs typeface="Arial" charset="0"/>
                        </a:rPr>
                        <a:t>DCTCP</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41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1 0 1 1 1 1 0 1 1 1</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Cut window by </a:t>
                      </a:r>
                      <a:r>
                        <a:rPr kumimoji="0" lang="en-US" sz="2000" b="1" i="0" u="none" strike="noStrike" cap="none" normalizeH="0" baseline="0" dirty="0" smtClean="0">
                          <a:ln>
                            <a:noFill/>
                          </a:ln>
                          <a:solidFill>
                            <a:srgbClr val="FF0000"/>
                          </a:solidFill>
                          <a:effectLst/>
                          <a:latin typeface="+mn-lt"/>
                          <a:ea typeface="Arial" charset="0"/>
                          <a:cs typeface="Arial" charset="0"/>
                        </a:rPr>
                        <a:t>50%</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Cut window by </a:t>
                      </a:r>
                      <a:r>
                        <a:rPr kumimoji="0" lang="en-US" sz="2000" b="1" i="0" u="none" strike="noStrike" cap="none" normalizeH="0" baseline="0" dirty="0" smtClean="0">
                          <a:ln>
                            <a:noFill/>
                          </a:ln>
                          <a:solidFill>
                            <a:srgbClr val="FF0000"/>
                          </a:solidFill>
                          <a:effectLst/>
                          <a:latin typeface="+mn-lt"/>
                          <a:ea typeface="Arial" charset="0"/>
                          <a:cs typeface="Arial" charset="0"/>
                        </a:rPr>
                        <a:t>40%</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6418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0 0 0 0 0 0 0 0 0 1</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Cut window </a:t>
                      </a:r>
                      <a:r>
                        <a:rPr kumimoji="0" lang="en-US" sz="2000" b="1" i="0" u="none" strike="noStrike" cap="none" normalizeH="0" baseline="0" dirty="0" smtClean="0">
                          <a:ln>
                            <a:noFill/>
                          </a:ln>
                          <a:solidFill>
                            <a:schemeClr val="tx1"/>
                          </a:solidFill>
                          <a:effectLst/>
                          <a:latin typeface="+mn-lt"/>
                          <a:ea typeface="Arial" charset="0"/>
                          <a:cs typeface="Arial" charset="0"/>
                        </a:rPr>
                        <a:t>by</a:t>
                      </a:r>
                      <a:r>
                        <a:rPr kumimoji="0" lang="en-US" sz="2000" b="1" i="0" u="none" strike="noStrike" cap="none" normalizeH="0" baseline="0" dirty="0" smtClean="0">
                          <a:ln>
                            <a:noFill/>
                          </a:ln>
                          <a:solidFill>
                            <a:srgbClr val="FF0000"/>
                          </a:solidFill>
                          <a:effectLst/>
                          <a:latin typeface="+mn-lt"/>
                          <a:ea typeface="Arial" charset="0"/>
                          <a:cs typeface="Arial" charset="0"/>
                        </a:rPr>
                        <a:t> 50%</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mn-lt"/>
                          <a:ea typeface="Arial" charset="0"/>
                          <a:cs typeface="Arial" charset="0"/>
                        </a:rPr>
                        <a:t>Cut window by  </a:t>
                      </a:r>
                      <a:r>
                        <a:rPr kumimoji="0" lang="en-US" sz="2000" b="1" i="0" u="none" strike="noStrike" cap="none" normalizeH="0" baseline="0" dirty="0" smtClean="0">
                          <a:ln>
                            <a:noFill/>
                          </a:ln>
                          <a:solidFill>
                            <a:srgbClr val="FF0000"/>
                          </a:solidFill>
                          <a:effectLst/>
                          <a:latin typeface="+mn-lt"/>
                          <a:ea typeface="Arial" charset="0"/>
                          <a:cs typeface="Arial" charset="0"/>
                        </a:rPr>
                        <a:t>5%</a:t>
                      </a:r>
                    </a:p>
                  </a:txBody>
                  <a:tcPr marL="110691" marR="110691" marT="55345" marB="5534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20000"/>
                        <a:lumOff val="80000"/>
                      </a:schemeClr>
                    </a:solidFill>
                  </a:tcPr>
                </a:tc>
              </a:tr>
            </a:tbl>
          </a:graphicData>
        </a:graphic>
      </p:graphicFrame>
    </p:spTree>
    <p:custDataLst>
      <p:tags r:id="rId1"/>
    </p:custDataLst>
    <p:extLst>
      <p:ext uri="{BB962C8B-B14F-4D97-AF65-F5344CB8AC3E}">
        <p14:creationId xmlns:p14="http://schemas.microsoft.com/office/powerpoint/2010/main" val="1740065311"/>
      </p:ext>
    </p:extLst>
  </p:cSld>
  <p:clrMapOvr>
    <a:masterClrMapping/>
  </p:clrMapOvr>
  <mc:AlternateContent xmlns:mc="http://schemas.openxmlformats.org/markup-compatibility/2006" xmlns:p14="http://schemas.microsoft.com/office/powerpoint/2010/main">
    <mc:Choice Requires="p14">
      <p:transition spd="slow" p14:dur="2000" advTm="108963"/>
    </mc:Choice>
    <mc:Fallback xmlns:mv="urn:schemas-microsoft-com:mac:vml" xmlns="">
      <mp:transition xmlns:mp="http://schemas.microsoft.com/office/mac/powerpoint/2008/main" spd="slow" advTm="10896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p:cNvSpPr>
            <a:spLocks noGrp="1"/>
          </p:cNvSpPr>
          <p:nvPr>
            <p:ph type="title"/>
          </p:nvPr>
        </p:nvSpPr>
        <p:spPr>
          <a:xfrm>
            <a:off x="457200" y="76200"/>
            <a:ext cx="8229600" cy="1143000"/>
          </a:xfrm>
        </p:spPr>
        <p:txBody>
          <a:bodyPr/>
          <a:lstStyle/>
          <a:p>
            <a:pPr eaLnBrk="1" hangingPunct="1"/>
            <a:r>
              <a:rPr lang="en-US" dirty="0" smtClean="0">
                <a:ea typeface="ＭＳ Ｐゴシック" charset="-128"/>
                <a:cs typeface="ＭＳ Ｐゴシック" charset="-128"/>
              </a:rPr>
              <a:t>DC-TCP </a:t>
            </a:r>
            <a:r>
              <a:rPr lang="en-US" dirty="0">
                <a:ea typeface="ＭＳ Ｐゴシック" charset="-128"/>
                <a:cs typeface="ＭＳ Ｐゴシック" charset="-128"/>
              </a:rPr>
              <a:t>Algorithm</a:t>
            </a:r>
          </a:p>
        </p:txBody>
      </p:sp>
      <p:sp>
        <p:nvSpPr>
          <p:cNvPr id="31749" name="Content Placeholder 2"/>
          <p:cNvSpPr>
            <a:spLocks noGrp="1"/>
          </p:cNvSpPr>
          <p:nvPr>
            <p:ph idx="1"/>
          </p:nvPr>
        </p:nvSpPr>
        <p:spPr>
          <a:xfrm>
            <a:off x="228600" y="1219200"/>
            <a:ext cx="6324600" cy="1600200"/>
          </a:xfrm>
        </p:spPr>
        <p:txBody>
          <a:bodyPr/>
          <a:lstStyle/>
          <a:p>
            <a:pPr eaLnBrk="1" hangingPunct="1">
              <a:buFont typeface="Arial" charset="0"/>
              <a:buNone/>
            </a:pPr>
            <a:r>
              <a:rPr lang="en-US" b="1" dirty="0" smtClean="0">
                <a:solidFill>
                  <a:srgbClr val="0000CC"/>
                </a:solidFill>
                <a:ea typeface="ＭＳ Ｐゴシック" charset="-128"/>
                <a:cs typeface="ＭＳ Ｐゴシック" charset="-128"/>
              </a:rPr>
              <a:t>At Router:</a:t>
            </a:r>
            <a:endParaRPr lang="en-US" b="1" dirty="0">
              <a:solidFill>
                <a:srgbClr val="0000CC"/>
              </a:solidFill>
              <a:ea typeface="ＭＳ Ｐゴシック" charset="-128"/>
              <a:cs typeface="ＭＳ Ｐゴシック" charset="-128"/>
            </a:endParaRPr>
          </a:p>
          <a:p>
            <a:pPr lvl="1" eaLnBrk="1" hangingPunct="1"/>
            <a:r>
              <a:rPr lang="en-US" sz="2400" dirty="0"/>
              <a:t> Mark packets when</a:t>
            </a:r>
            <a:r>
              <a:rPr lang="en-US" sz="2400" dirty="0" smtClean="0"/>
              <a:t> </a:t>
            </a:r>
            <a:r>
              <a:rPr lang="en-US" b="1" dirty="0" smtClean="0">
                <a:solidFill>
                  <a:srgbClr val="FF0000"/>
                </a:solidFill>
              </a:rPr>
              <a:t>Q</a:t>
            </a:r>
            <a:r>
              <a:rPr lang="en-US" sz="2400" b="1" dirty="0" smtClean="0">
                <a:solidFill>
                  <a:srgbClr val="FF0000"/>
                </a:solidFill>
              </a:rPr>
              <a:t>ueue Length &gt; K.</a:t>
            </a:r>
            <a:endParaRPr lang="en-US" sz="2400" b="1" dirty="0">
              <a:solidFill>
                <a:srgbClr val="FF0000"/>
              </a:solidFill>
            </a:endParaRPr>
          </a:p>
        </p:txBody>
      </p:sp>
      <p:sp>
        <p:nvSpPr>
          <p:cNvPr id="15" name="Slide Number Placeholder 14"/>
          <p:cNvSpPr>
            <a:spLocks noGrp="1"/>
          </p:cNvSpPr>
          <p:nvPr>
            <p:ph type="sldNum" sz="quarter" idx="12"/>
          </p:nvPr>
        </p:nvSpPr>
        <p:spPr/>
        <p:txBody>
          <a:bodyPr/>
          <a:lstStyle/>
          <a:p>
            <a:r>
              <a:rPr lang="en-US" dirty="0" smtClean="0"/>
              <a:t>19</a:t>
            </a:r>
            <a:endParaRPr lang="en-US" dirty="0"/>
          </a:p>
        </p:txBody>
      </p:sp>
      <p:sp>
        <p:nvSpPr>
          <p:cNvPr id="31757" name="Rectangle 18"/>
          <p:cNvSpPr>
            <a:spLocks noChangeArrowheads="1"/>
          </p:cNvSpPr>
          <p:nvPr/>
        </p:nvSpPr>
        <p:spPr bwMode="auto">
          <a:xfrm>
            <a:off x="228600" y="2590800"/>
            <a:ext cx="8382000" cy="5152180"/>
          </a:xfrm>
          <a:prstGeom prst="rect">
            <a:avLst/>
          </a:prstGeom>
          <a:noFill/>
          <a:ln w="9525">
            <a:noFill/>
            <a:miter lim="800000"/>
            <a:headEnd/>
            <a:tailEnd/>
          </a:ln>
        </p:spPr>
        <p:txBody>
          <a:bodyPr wrap="square">
            <a:prstTxWarp prst="textNoShape">
              <a:avLst/>
            </a:prstTxWarp>
            <a:spAutoFit/>
          </a:bodyPr>
          <a:lstStyle/>
          <a:p>
            <a:pPr marL="342900" lvl="1" indent="-342900" eaLnBrk="0" hangingPunct="0">
              <a:spcBef>
                <a:spcPct val="20000"/>
              </a:spcBef>
            </a:pPr>
            <a:r>
              <a:rPr lang="en-US" sz="2800" b="1" dirty="0" smtClean="0">
                <a:solidFill>
                  <a:srgbClr val="0000CC"/>
                </a:solidFill>
                <a:latin typeface="Calibri" charset="0"/>
                <a:ea typeface="ＭＳ Ｐゴシック" charset="-128"/>
                <a:cs typeface="ＭＳ Ｐゴシック" charset="-128"/>
              </a:rPr>
              <a:t>At Sender:</a:t>
            </a:r>
            <a:endParaRPr lang="en-US" sz="3200" b="1" dirty="0" smtClean="0">
              <a:solidFill>
                <a:srgbClr val="0000CC"/>
              </a:solidFill>
              <a:latin typeface="Calibri" charset="0"/>
              <a:ea typeface="ＭＳ Ｐゴシック" charset="-128"/>
              <a:cs typeface="ＭＳ Ｐゴシック" charset="-128"/>
            </a:endParaRPr>
          </a:p>
          <a:p>
            <a:pPr marL="742950" lvl="1" indent="-285750" eaLnBrk="0" hangingPunct="0">
              <a:spcBef>
                <a:spcPct val="20000"/>
              </a:spcBef>
              <a:buFont typeface="Arial" charset="0"/>
              <a:buChar char="–"/>
            </a:pPr>
            <a:r>
              <a:rPr lang="en-US" sz="2400" dirty="0" smtClean="0">
                <a:solidFill>
                  <a:srgbClr val="000000"/>
                </a:solidFill>
                <a:latin typeface="Calibri" charset="0"/>
                <a:ea typeface="ＭＳ Ｐゴシック" charset="-128"/>
                <a:cs typeface="ＭＳ Ｐゴシック" charset="-128"/>
              </a:rPr>
              <a:t>Maintain running average of </a:t>
            </a:r>
            <a:r>
              <a:rPr lang="en-US" sz="2400" b="1" i="1" dirty="0" smtClean="0">
                <a:solidFill>
                  <a:srgbClr val="FF0000"/>
                </a:solidFill>
                <a:latin typeface="Calibri" charset="0"/>
                <a:ea typeface="ＭＳ Ｐゴシック" charset="-128"/>
                <a:cs typeface="ＭＳ Ｐゴシック" charset="-128"/>
              </a:rPr>
              <a:t>fraction</a:t>
            </a:r>
            <a:r>
              <a:rPr lang="en-US" sz="2400" i="1" dirty="0" smtClean="0">
                <a:solidFill>
                  <a:srgbClr val="000000"/>
                </a:solidFill>
                <a:latin typeface="Calibri" charset="0"/>
                <a:ea typeface="ＭＳ Ｐゴシック" charset="-128"/>
                <a:cs typeface="ＭＳ Ｐゴシック" charset="-128"/>
              </a:rPr>
              <a:t> </a:t>
            </a:r>
            <a:r>
              <a:rPr lang="en-US" sz="2400" dirty="0" smtClean="0">
                <a:solidFill>
                  <a:srgbClr val="000000"/>
                </a:solidFill>
                <a:latin typeface="Calibri" charset="0"/>
                <a:ea typeface="ＭＳ Ｐゴシック" charset="-128"/>
                <a:cs typeface="ＭＳ Ｐゴシック" charset="-128"/>
              </a:rPr>
              <a:t>of </a:t>
            </a:r>
            <a:r>
              <a:rPr lang="en-US" sz="2400" dirty="0">
                <a:solidFill>
                  <a:srgbClr val="000000"/>
                </a:solidFill>
                <a:latin typeface="Calibri" charset="0"/>
                <a:ea typeface="ＭＳ Ｐゴシック" charset="-128"/>
                <a:cs typeface="ＭＳ Ｐゴシック" charset="-128"/>
              </a:rPr>
              <a:t>packets </a:t>
            </a:r>
            <a:r>
              <a:rPr lang="en-US" sz="2400" dirty="0">
                <a:latin typeface="Calibri" charset="0"/>
                <a:ea typeface="ＭＳ Ｐゴシック" charset="-128"/>
                <a:cs typeface="ＭＳ Ｐゴシック" charset="-128"/>
              </a:rPr>
              <a:t>marked </a:t>
            </a:r>
            <a:r>
              <a:rPr lang="en-US" sz="2400" b="1" dirty="0">
                <a:latin typeface="Calibri" charset="0"/>
                <a:ea typeface="ＭＳ Ｐゴシック" charset="-128"/>
                <a:cs typeface="ＭＳ Ｐゴシック" charset="-128"/>
              </a:rPr>
              <a:t>(</a:t>
            </a:r>
            <a:r>
              <a:rPr lang="el-GR" sz="2400" b="1" i="1" dirty="0">
                <a:latin typeface="Calibri" charset="0"/>
                <a:ea typeface="ＭＳ Ｐゴシック" charset="-128"/>
                <a:cs typeface="ＭＳ Ｐゴシック" charset="-128"/>
              </a:rPr>
              <a:t>α</a:t>
            </a:r>
            <a:r>
              <a:rPr lang="en-US" sz="2400" b="1" dirty="0" smtClean="0">
                <a:latin typeface="Calibri" charset="0"/>
                <a:ea typeface="ＭＳ Ｐゴシック" charset="-128"/>
                <a:cs typeface="ＭＳ Ｐゴシック" charset="-128"/>
              </a:rPr>
              <a:t>)</a:t>
            </a:r>
            <a:r>
              <a:rPr lang="en-US" sz="2400" dirty="0" smtClean="0">
                <a:solidFill>
                  <a:srgbClr val="0000CC"/>
                </a:solidFill>
                <a:latin typeface="Calibri" charset="0"/>
                <a:ea typeface="ＭＳ Ｐゴシック" charset="-128"/>
                <a:cs typeface="ＭＳ Ｐゴシック" charset="-128"/>
              </a:rPr>
              <a:t>.</a:t>
            </a:r>
          </a:p>
          <a:p>
            <a:pPr marL="742950" lvl="1" indent="-285750" eaLnBrk="0" hangingPunct="0"/>
            <a:endParaRPr lang="en-US" sz="800" b="1" dirty="0" smtClean="0">
              <a:solidFill>
                <a:srgbClr val="FF0000"/>
              </a:solidFill>
              <a:latin typeface="Calibri" charset="0"/>
              <a:ea typeface="ＭＳ Ｐゴシック" charset="-128"/>
              <a:cs typeface="ＭＳ Ｐゴシック" charset="-128"/>
            </a:endParaRPr>
          </a:p>
          <a:p>
            <a:pPr marL="742950" lvl="1" indent="-285750" algn="ctr" eaLnBrk="0" hangingPunct="0"/>
            <a:r>
              <a:rPr lang="en-US" sz="2400" b="1" dirty="0" smtClean="0">
                <a:latin typeface="Calibri" charset="0"/>
                <a:ea typeface="ＭＳ Ｐゴシック" charset="-128"/>
                <a:cs typeface="ＭＳ Ｐゴシック" charset="-128"/>
              </a:rPr>
              <a:t>In </a:t>
            </a:r>
            <a:r>
              <a:rPr lang="en-US" sz="2400" b="1" dirty="0">
                <a:latin typeface="Calibri" charset="0"/>
                <a:ea typeface="ＭＳ Ｐゴシック" charset="-128"/>
                <a:cs typeface="ＭＳ Ｐゴシック" charset="-128"/>
              </a:rPr>
              <a:t>each </a:t>
            </a:r>
            <a:r>
              <a:rPr lang="en-US" sz="2400" b="1" dirty="0" smtClean="0">
                <a:latin typeface="Calibri" charset="0"/>
                <a:ea typeface="ＭＳ Ｐゴシック" charset="-128"/>
                <a:cs typeface="ＭＳ Ｐゴシック" charset="-128"/>
              </a:rPr>
              <a:t>RTT:</a:t>
            </a:r>
            <a:endParaRPr lang="en-US" sz="2400" b="1" dirty="0">
              <a:latin typeface="Calibri" charset="0"/>
              <a:ea typeface="ＭＳ Ｐゴシック" charset="-128"/>
              <a:cs typeface="ＭＳ Ｐゴシック" charset="-128"/>
            </a:endParaRPr>
          </a:p>
          <a:p>
            <a:pPr marL="742950" lvl="1" indent="-285750" eaLnBrk="0" hangingPunct="0">
              <a:spcBef>
                <a:spcPct val="20000"/>
              </a:spcBef>
            </a:pPr>
            <a:endParaRPr lang="en-US" sz="20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pPr>
            <a:endParaRPr lang="en-US" sz="12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pPr>
            <a:endParaRPr lang="en-US" sz="12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buFont typeface="Arial" charset="0"/>
              <a:buChar char="–"/>
            </a:pPr>
            <a:endParaRPr lang="en-US" sz="8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buFont typeface="Arial" charset="0"/>
              <a:buChar char="–"/>
            </a:pPr>
            <a:endParaRPr lang="en-US" sz="8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buFont typeface="Arial" charset="0"/>
              <a:buChar char="–"/>
            </a:pPr>
            <a:endParaRPr lang="en-US" sz="8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buFont typeface="Arial" charset="0"/>
              <a:buChar char="–"/>
            </a:pPr>
            <a:endParaRPr lang="en-US" sz="800" dirty="0">
              <a:solidFill>
                <a:srgbClr val="000000"/>
              </a:solidFill>
              <a:latin typeface="Calibri" charset="0"/>
              <a:ea typeface="ＭＳ Ｐゴシック" charset="-128"/>
              <a:cs typeface="ＭＳ Ｐゴシック" charset="-128"/>
            </a:endParaRPr>
          </a:p>
          <a:p>
            <a:pPr marL="342900" indent="-342900" eaLnBrk="0" hangingPunct="0">
              <a:spcBef>
                <a:spcPct val="20000"/>
              </a:spcBef>
              <a:buFont typeface="Wingdings" charset="2"/>
              <a:buChar char="Ø"/>
            </a:pPr>
            <a:r>
              <a:rPr lang="en-US" sz="2400" b="1" dirty="0">
                <a:solidFill>
                  <a:srgbClr val="FF0000"/>
                </a:solidFill>
                <a:latin typeface="Calibri" charset="0"/>
                <a:ea typeface="ＭＳ Ｐゴシック" charset="-128"/>
                <a:cs typeface="ＭＳ Ｐゴシック" charset="-128"/>
              </a:rPr>
              <a:t>Adaptive window decreases:</a:t>
            </a:r>
          </a:p>
          <a:p>
            <a:pPr marL="742950" lvl="1" indent="-285750" eaLnBrk="0" hangingPunct="0">
              <a:spcBef>
                <a:spcPct val="20000"/>
              </a:spcBef>
              <a:buFont typeface="Arial" charset="0"/>
              <a:buChar char="–"/>
            </a:pPr>
            <a:r>
              <a:rPr lang="en-US" sz="2400" dirty="0">
                <a:solidFill>
                  <a:srgbClr val="000000"/>
                </a:solidFill>
                <a:latin typeface="Calibri" charset="0"/>
                <a:ea typeface="ＭＳ Ｐゴシック" charset="-128"/>
                <a:cs typeface="ＭＳ Ｐゴシック" charset="-128"/>
              </a:rPr>
              <a:t>Note: decrease factor between 1 and 2.</a:t>
            </a:r>
            <a:endParaRPr lang="en-US" sz="24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pPr>
            <a:endParaRPr lang="en-US" sz="2800" dirty="0" smtClean="0">
              <a:solidFill>
                <a:srgbClr val="000000"/>
              </a:solidFill>
              <a:latin typeface="Calibri" charset="0"/>
              <a:ea typeface="ＭＳ Ｐゴシック" charset="-128"/>
              <a:cs typeface="ＭＳ Ｐゴシック" charset="-128"/>
            </a:endParaRPr>
          </a:p>
          <a:p>
            <a:pPr marL="742950" lvl="1" indent="-285750" eaLnBrk="0" hangingPunct="0">
              <a:spcBef>
                <a:spcPct val="20000"/>
              </a:spcBef>
            </a:pPr>
            <a:endParaRPr lang="en-US" sz="2000" dirty="0">
              <a:solidFill>
                <a:srgbClr val="000000"/>
              </a:solidFill>
              <a:latin typeface="Calibri" charset="0"/>
              <a:ea typeface="ＭＳ Ｐゴシック" charset="-128"/>
              <a:cs typeface="ＭＳ Ｐゴシック" charset="-128"/>
            </a:endParaRPr>
          </a:p>
          <a:p>
            <a:pPr marL="742950" lvl="1" indent="-285750" eaLnBrk="0" hangingPunct="0">
              <a:spcBef>
                <a:spcPct val="20000"/>
              </a:spcBef>
            </a:pPr>
            <a:endParaRPr lang="en-US" sz="2800" dirty="0">
              <a:solidFill>
                <a:srgbClr val="000000"/>
              </a:solidFill>
              <a:latin typeface="Calibri" charset="0"/>
              <a:ea typeface="ＭＳ Ｐゴシック" charset="-128"/>
              <a:cs typeface="ＭＳ Ｐゴシック" charset="-128"/>
            </a:endParaRPr>
          </a:p>
        </p:txBody>
      </p:sp>
      <p:sp>
        <p:nvSpPr>
          <p:cNvPr id="31752" name="TextBox 7"/>
          <p:cNvSpPr txBox="1">
            <a:spLocks noChangeArrowheads="1"/>
          </p:cNvSpPr>
          <p:nvPr/>
        </p:nvSpPr>
        <p:spPr bwMode="auto">
          <a:xfrm>
            <a:off x="6248400" y="1143000"/>
            <a:ext cx="368968" cy="461665"/>
          </a:xfrm>
          <a:prstGeom prst="rect">
            <a:avLst/>
          </a:prstGeom>
          <a:noFill/>
          <a:ln w="9525">
            <a:noFill/>
            <a:miter lim="800000"/>
            <a:headEnd/>
            <a:tailEnd/>
          </a:ln>
        </p:spPr>
        <p:txBody>
          <a:bodyPr>
            <a:prstTxWarp prst="textNoShape">
              <a:avLst/>
            </a:prstTxWarp>
            <a:spAutoFit/>
          </a:bodyPr>
          <a:lstStyle/>
          <a:p>
            <a:r>
              <a:rPr lang="en-US" sz="2400" b="1" dirty="0">
                <a:latin typeface="Calibri" charset="0"/>
              </a:rPr>
              <a:t>B</a:t>
            </a:r>
          </a:p>
        </p:txBody>
      </p:sp>
      <p:sp>
        <p:nvSpPr>
          <p:cNvPr id="31755" name="TextBox 15"/>
          <p:cNvSpPr txBox="1">
            <a:spLocks noChangeArrowheads="1"/>
          </p:cNvSpPr>
          <p:nvPr/>
        </p:nvSpPr>
        <p:spPr bwMode="auto">
          <a:xfrm>
            <a:off x="7615989" y="1147465"/>
            <a:ext cx="368968" cy="461665"/>
          </a:xfrm>
          <a:prstGeom prst="rect">
            <a:avLst/>
          </a:prstGeom>
          <a:noFill/>
          <a:ln w="9525">
            <a:noFill/>
            <a:miter lim="800000"/>
            <a:headEnd/>
            <a:tailEnd/>
          </a:ln>
        </p:spPr>
        <p:txBody>
          <a:bodyPr>
            <a:prstTxWarp prst="textNoShape">
              <a:avLst/>
            </a:prstTxWarp>
            <a:spAutoFit/>
          </a:bodyPr>
          <a:lstStyle/>
          <a:p>
            <a:r>
              <a:rPr lang="en-US" sz="2400" b="1" dirty="0">
                <a:latin typeface="Calibri" charset="0"/>
              </a:rPr>
              <a:t>K</a:t>
            </a:r>
          </a:p>
        </p:txBody>
      </p:sp>
      <p:sp>
        <p:nvSpPr>
          <p:cNvPr id="31756" name="TextBox 16"/>
          <p:cNvSpPr txBox="1">
            <a:spLocks noChangeArrowheads="1"/>
          </p:cNvSpPr>
          <p:nvPr/>
        </p:nvSpPr>
        <p:spPr bwMode="auto">
          <a:xfrm>
            <a:off x="6785810" y="1276290"/>
            <a:ext cx="1475873" cy="400110"/>
          </a:xfrm>
          <a:prstGeom prst="rect">
            <a:avLst/>
          </a:prstGeom>
          <a:noFill/>
          <a:ln w="9525">
            <a:noFill/>
            <a:miter lim="800000"/>
            <a:headEnd/>
            <a:tailEnd/>
          </a:ln>
        </p:spPr>
        <p:txBody>
          <a:bodyPr>
            <a:prstTxWarp prst="textNoShape">
              <a:avLst/>
            </a:prstTxWarp>
            <a:spAutoFit/>
          </a:bodyPr>
          <a:lstStyle/>
          <a:p>
            <a:r>
              <a:rPr lang="en-US" sz="2000" b="1" dirty="0">
                <a:solidFill>
                  <a:srgbClr val="FF0000"/>
                </a:solidFill>
                <a:latin typeface="Calibri" charset="0"/>
              </a:rPr>
              <a:t>Mark</a:t>
            </a:r>
            <a:endParaRPr lang="en-US" sz="2800" b="1" dirty="0">
              <a:solidFill>
                <a:srgbClr val="FF0000"/>
              </a:solidFill>
              <a:latin typeface="Calibri" charset="0"/>
            </a:endParaRPr>
          </a:p>
        </p:txBody>
      </p:sp>
      <p:sp>
        <p:nvSpPr>
          <p:cNvPr id="31759" name="TextBox 14"/>
          <p:cNvSpPr txBox="1">
            <a:spLocks noChangeArrowheads="1"/>
          </p:cNvSpPr>
          <p:nvPr/>
        </p:nvSpPr>
        <p:spPr bwMode="auto">
          <a:xfrm>
            <a:off x="7972927" y="1197114"/>
            <a:ext cx="1780673" cy="707886"/>
          </a:xfrm>
          <a:prstGeom prst="rect">
            <a:avLst/>
          </a:prstGeom>
          <a:noFill/>
          <a:ln w="9525">
            <a:noFill/>
            <a:miter lim="800000"/>
            <a:headEnd/>
            <a:tailEnd/>
          </a:ln>
        </p:spPr>
        <p:txBody>
          <a:bodyPr wrap="square">
            <a:prstTxWarp prst="textNoShape">
              <a:avLst/>
            </a:prstTxWarp>
            <a:spAutoFit/>
          </a:bodyPr>
          <a:lstStyle/>
          <a:p>
            <a:r>
              <a:rPr lang="en-US" sz="2000" b="1" dirty="0" smtClean="0">
                <a:solidFill>
                  <a:srgbClr val="FF0000"/>
                </a:solidFill>
                <a:latin typeface="Calibri" charset="0"/>
              </a:rPr>
              <a:t>Don’t </a:t>
            </a:r>
          </a:p>
          <a:p>
            <a:r>
              <a:rPr lang="en-US" sz="2000" b="1" dirty="0" smtClean="0">
                <a:solidFill>
                  <a:srgbClr val="FF0000"/>
                </a:solidFill>
                <a:latin typeface="Calibri" charset="0"/>
              </a:rPr>
              <a:t>Mark</a:t>
            </a:r>
            <a:endParaRPr lang="en-US" sz="2000" b="1" dirty="0">
              <a:solidFill>
                <a:srgbClr val="FF0000"/>
              </a:solidFill>
              <a:latin typeface="Calibri" charset="0"/>
            </a:endParaRPr>
          </a:p>
        </p:txBody>
      </p:sp>
      <p:grpSp>
        <p:nvGrpSpPr>
          <p:cNvPr id="17" name="Group 151"/>
          <p:cNvGrpSpPr>
            <a:grpSpLocks/>
          </p:cNvGrpSpPr>
          <p:nvPr/>
        </p:nvGrpSpPr>
        <p:grpSpPr bwMode="auto">
          <a:xfrm>
            <a:off x="6324601" y="1985665"/>
            <a:ext cx="2209800" cy="609600"/>
            <a:chOff x="4032" y="480"/>
            <a:chExt cx="768" cy="576"/>
          </a:xfrm>
          <a:gradFill>
            <a:gsLst>
              <a:gs pos="0">
                <a:schemeClr val="bg1"/>
              </a:gs>
              <a:gs pos="100000">
                <a:schemeClr val="hlink"/>
              </a:gs>
            </a:gsLst>
            <a:lin ang="0" scaled="1"/>
          </a:gradFill>
        </p:grpSpPr>
        <p:sp>
          <p:nvSpPr>
            <p:cNvPr id="18"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19" name="Line 153"/>
            <p:cNvSpPr>
              <a:spLocks noChangeShapeType="1"/>
            </p:cNvSpPr>
            <p:nvPr/>
          </p:nvSpPr>
          <p:spPr bwMode="auto">
            <a:xfrm>
              <a:off x="4721" y="653"/>
              <a:ext cx="0" cy="288"/>
            </a:xfrm>
            <a:prstGeom prst="line">
              <a:avLst/>
            </a:prstGeom>
            <a:grpFill/>
            <a:ln w="28575">
              <a:solidFill>
                <a:schemeClr val="tx1"/>
              </a:solidFill>
              <a:round/>
              <a:headEnd/>
              <a:tailEnd/>
            </a:ln>
          </p:spPr>
          <p:txBody>
            <a:bodyPr/>
            <a:lstStyle/>
            <a:p>
              <a:endParaRPr lang="en-US"/>
            </a:p>
          </p:txBody>
        </p:sp>
      </p:grpSp>
      <p:cxnSp>
        <p:nvCxnSpPr>
          <p:cNvPr id="5" name="Straight Connector 4"/>
          <p:cNvCxnSpPr/>
          <p:nvPr/>
        </p:nvCxnSpPr>
        <p:spPr>
          <a:xfrm rot="5400000">
            <a:off x="7108658" y="2284449"/>
            <a:ext cx="1383631"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1529834"/>
            <a:ext cx="2209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10763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6" name="Rectangle 12"/>
          <p:cNvSpPr>
            <a:spLocks noChangeArrowheads="1"/>
          </p:cNvSpPr>
          <p:nvPr/>
        </p:nvSpPr>
        <p:spPr bwMode="auto">
          <a:xfrm>
            <a:off x="0" y="1676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10763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2" name="Rectangle 18"/>
          <p:cNvSpPr>
            <a:spLocks noChangeArrowheads="1"/>
          </p:cNvSpPr>
          <p:nvPr/>
        </p:nvSpPr>
        <p:spPr bwMode="auto">
          <a:xfrm>
            <a:off x="0" y="14859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18180" y="4355592"/>
            <a:ext cx="3287620" cy="521208"/>
          </a:xfrm>
          <a:prstGeom prst="rect">
            <a:avLst/>
          </a:prstGeom>
          <a:noFill/>
        </p:spPr>
      </p:pic>
      <p:sp>
        <p:nvSpPr>
          <p:cNvPr id="3" name="Rectangle 6"/>
          <p:cNvSpPr>
            <a:spLocks noChangeArrowheads="1"/>
          </p:cNvSpPr>
          <p:nvPr/>
        </p:nvSpPr>
        <p:spPr bwMode="auto">
          <a:xfrm>
            <a:off x="0" y="10763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14400" y="4206240"/>
            <a:ext cx="3336846" cy="822960"/>
          </a:xfrm>
          <a:prstGeom prst="rect">
            <a:avLst/>
          </a:prstGeom>
          <a:noFill/>
        </p:spPr>
      </p:pic>
      <p:sp>
        <p:nvSpPr>
          <p:cNvPr id="6" name="Rectangle 9"/>
          <p:cNvSpPr>
            <a:spLocks noChangeArrowheads="1"/>
          </p:cNvSpPr>
          <p:nvPr/>
        </p:nvSpPr>
        <p:spPr bwMode="auto">
          <a:xfrm>
            <a:off x="0" y="1676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639310" y="5269230"/>
            <a:ext cx="3449320" cy="768096"/>
          </a:xfrm>
          <a:prstGeom prst="rect">
            <a:avLst/>
          </a:prstGeom>
          <a:noFill/>
        </p:spPr>
      </p:pic>
      <p:sp>
        <p:nvSpPr>
          <p:cNvPr id="9" name="Rectangle 12"/>
          <p:cNvSpPr>
            <a:spLocks noChangeArrowheads="1"/>
          </p:cNvSpPr>
          <p:nvPr/>
        </p:nvSpPr>
        <p:spPr bwMode="auto">
          <a:xfrm>
            <a:off x="0" y="14859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232333196"/>
      </p:ext>
    </p:extLst>
  </p:cSld>
  <p:clrMapOvr>
    <a:masterClrMapping/>
  </p:clrMapOvr>
  <p:transition xmlns:p14="http://schemas.microsoft.com/office/powerpoint/2010/main" advTm="61885"/>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4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7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7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75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75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nodePh="1">
                                  <p:stCondLst>
                                    <p:cond delay="0"/>
                                  </p:stCondLst>
                                  <p:endCondLst>
                                    <p:cond evt="begin" delay="0">
                                      <p:tn val="21"/>
                                    </p:cond>
                                  </p:endCondLst>
                                  <p:childTnLst>
                                    <p:set>
                                      <p:cBhvr>
                                        <p:cTn id="22" dur="1" fill="hold">
                                          <p:stCondLst>
                                            <p:cond delay="0"/>
                                          </p:stCondLst>
                                        </p:cTn>
                                        <p:tgtEl>
                                          <p:spTgt spid="10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57">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757">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1757">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757">
                                            <p:txEl>
                                              <p:pRg st="11" end="1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757">
                                            <p:txEl>
                                              <p:pRg st="12" end="1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p:bldP spid="31752" grpId="0"/>
      <p:bldP spid="31755" grpId="0"/>
      <p:bldP spid="31756" grpId="0"/>
      <p:bldP spid="31759" grpId="0"/>
      <p:bldP spid="10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Questions (Quiz 2, S’11)</a:t>
            </a:r>
            <a:endParaRPr lang="en-US" dirty="0"/>
          </a:p>
        </p:txBody>
      </p:sp>
      <p:sp>
        <p:nvSpPr>
          <p:cNvPr id="3" name="Content Placeholder 2"/>
          <p:cNvSpPr>
            <a:spLocks noGrp="1"/>
          </p:cNvSpPr>
          <p:nvPr>
            <p:ph idx="1"/>
          </p:nvPr>
        </p:nvSpPr>
        <p:spPr>
          <a:xfrm>
            <a:off x="457200" y="3516923"/>
            <a:ext cx="8229600" cy="2609240"/>
          </a:xfrm>
        </p:spPr>
        <p:txBody>
          <a:bodyPr/>
          <a:lstStyle/>
          <a:p>
            <a:pPr marL="0" indent="0">
              <a:buNone/>
            </a:pPr>
            <a:r>
              <a:rPr lang="en-US" b="1" dirty="0" smtClean="0"/>
              <a:t>Question 1:</a:t>
            </a:r>
          </a:p>
          <a:p>
            <a:pPr marL="0" indent="0">
              <a:buNone/>
            </a:pPr>
            <a:r>
              <a:rPr lang="en-US" dirty="0" smtClean="0"/>
              <a:t>What’s the max-throughput (in </a:t>
            </a:r>
            <a:r>
              <a:rPr lang="en-US" dirty="0" err="1" smtClean="0"/>
              <a:t>pkts</a:t>
            </a:r>
            <a:r>
              <a:rPr lang="en-US" dirty="0" smtClean="0"/>
              <a:t>/s) if the </a:t>
            </a:r>
            <a:r>
              <a:rPr lang="en-US" dirty="0" smtClean="0"/>
              <a:t>source uses </a:t>
            </a:r>
            <a:r>
              <a:rPr lang="en-US" dirty="0" err="1" smtClean="0">
                <a:solidFill>
                  <a:srgbClr val="0000FF"/>
                </a:solidFill>
              </a:rPr>
              <a:t>cwnd</a:t>
            </a:r>
            <a:r>
              <a:rPr lang="en-US" dirty="0" smtClean="0">
                <a:solidFill>
                  <a:srgbClr val="0000FF"/>
                </a:solidFill>
              </a:rPr>
              <a:t> = 5 </a:t>
            </a:r>
            <a:r>
              <a:rPr lang="en-US" dirty="0" err="1" smtClean="0">
                <a:solidFill>
                  <a:srgbClr val="0000FF"/>
                </a:solidFill>
              </a:rPr>
              <a:t>pkts</a:t>
            </a:r>
            <a:r>
              <a:rPr lang="en-US" dirty="0" smtClean="0"/>
              <a:t>?</a:t>
            </a:r>
          </a:p>
          <a:p>
            <a:pPr marL="0" indent="0">
              <a:buNone/>
            </a:pPr>
            <a:r>
              <a:rPr lang="en-US" sz="2000" dirty="0" smtClean="0"/>
              <a:t>(Assume ACKs are delivered instantly)</a:t>
            </a:r>
            <a:endParaRPr lang="en-US" sz="2000" dirty="0"/>
          </a:p>
        </p:txBody>
      </p:sp>
      <p:sp>
        <p:nvSpPr>
          <p:cNvPr id="4" name="Line 7"/>
          <p:cNvSpPr>
            <a:spLocks noChangeShapeType="1"/>
          </p:cNvSpPr>
          <p:nvPr/>
        </p:nvSpPr>
        <p:spPr bwMode="auto">
          <a:xfrm flipV="1">
            <a:off x="1790700" y="2513546"/>
            <a:ext cx="16920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 name="Line 9"/>
          <p:cNvSpPr>
            <a:spLocks noChangeShapeType="1"/>
          </p:cNvSpPr>
          <p:nvPr/>
        </p:nvSpPr>
        <p:spPr bwMode="auto">
          <a:xfrm>
            <a:off x="4762500" y="2513546"/>
            <a:ext cx="1714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Oval 3"/>
          <p:cNvSpPr>
            <a:spLocks noChangeArrowheads="1"/>
          </p:cNvSpPr>
          <p:nvPr/>
        </p:nvSpPr>
        <p:spPr bwMode="auto">
          <a:xfrm>
            <a:off x="1333500" y="2330984"/>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8" name="Oval 6"/>
          <p:cNvSpPr>
            <a:spLocks noChangeArrowheads="1"/>
          </p:cNvSpPr>
          <p:nvPr/>
        </p:nvSpPr>
        <p:spPr bwMode="auto">
          <a:xfrm>
            <a:off x="6477000" y="2271599"/>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D</a:t>
            </a:r>
            <a:endParaRPr lang="en-US" sz="2000" baseline="-25000" dirty="0"/>
          </a:p>
        </p:txBody>
      </p:sp>
      <p:sp>
        <p:nvSpPr>
          <p:cNvPr id="9" name="Text Box 10"/>
          <p:cNvSpPr txBox="1">
            <a:spLocks noChangeArrowheads="1"/>
          </p:cNvSpPr>
          <p:nvPr/>
        </p:nvSpPr>
        <p:spPr bwMode="auto">
          <a:xfrm>
            <a:off x="2083057" y="1805660"/>
            <a:ext cx="10859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grpSp>
        <p:nvGrpSpPr>
          <p:cNvPr id="11" name="Group 151"/>
          <p:cNvGrpSpPr>
            <a:grpSpLocks/>
          </p:cNvGrpSpPr>
          <p:nvPr/>
        </p:nvGrpSpPr>
        <p:grpSpPr bwMode="auto">
          <a:xfrm>
            <a:off x="3482730" y="2208746"/>
            <a:ext cx="1295400" cy="609600"/>
            <a:chOff x="4032" y="480"/>
            <a:chExt cx="768" cy="576"/>
          </a:xfrm>
          <a:gradFill>
            <a:gsLst>
              <a:gs pos="0">
                <a:schemeClr val="bg1"/>
              </a:gs>
              <a:gs pos="100000">
                <a:schemeClr val="hlink"/>
              </a:gs>
            </a:gsLst>
            <a:lin ang="0" scaled="1"/>
          </a:gradFill>
        </p:grpSpPr>
        <p:sp>
          <p:nvSpPr>
            <p:cNvPr id="12"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13"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14" name="TextBox 13"/>
          <p:cNvSpPr txBox="1"/>
          <p:nvPr/>
        </p:nvSpPr>
        <p:spPr>
          <a:xfrm>
            <a:off x="2102737" y="2451991"/>
            <a:ext cx="1210588" cy="646331"/>
          </a:xfrm>
          <a:prstGeom prst="rect">
            <a:avLst/>
          </a:prstGeom>
          <a:noFill/>
        </p:spPr>
        <p:txBody>
          <a:bodyPr wrap="none" rtlCol="0">
            <a:spAutoFit/>
          </a:bodyPr>
          <a:lstStyle/>
          <a:p>
            <a:r>
              <a:rPr lang="en-US" dirty="0" smtClean="0"/>
              <a:t>One-way </a:t>
            </a:r>
          </a:p>
          <a:p>
            <a:r>
              <a:rPr lang="en-US" dirty="0" smtClean="0"/>
              <a:t>Delay: 0.1s</a:t>
            </a:r>
            <a:endParaRPr lang="en-US" dirty="0"/>
          </a:p>
        </p:txBody>
      </p:sp>
      <p:sp>
        <p:nvSpPr>
          <p:cNvPr id="15" name="TextBox 14"/>
          <p:cNvSpPr txBox="1"/>
          <p:nvPr/>
        </p:nvSpPr>
        <p:spPr>
          <a:xfrm>
            <a:off x="3560884" y="1805660"/>
            <a:ext cx="825867" cy="369332"/>
          </a:xfrm>
          <a:prstGeom prst="rect">
            <a:avLst/>
          </a:prstGeom>
          <a:noFill/>
        </p:spPr>
        <p:txBody>
          <a:bodyPr wrap="none" rtlCol="0">
            <a:spAutoFit/>
          </a:bodyPr>
          <a:lstStyle/>
          <a:p>
            <a:r>
              <a:rPr lang="en-US" dirty="0" smtClean="0"/>
              <a:t>Router</a:t>
            </a:r>
            <a:endParaRPr lang="en-US" dirty="0"/>
          </a:p>
        </p:txBody>
      </p:sp>
      <p:sp>
        <p:nvSpPr>
          <p:cNvPr id="16" name="TextBox 15"/>
          <p:cNvSpPr txBox="1"/>
          <p:nvPr/>
        </p:nvSpPr>
        <p:spPr>
          <a:xfrm>
            <a:off x="3394807" y="2858990"/>
            <a:ext cx="1518364" cy="369332"/>
          </a:xfrm>
          <a:prstGeom prst="rect">
            <a:avLst/>
          </a:prstGeom>
          <a:noFill/>
        </p:spPr>
        <p:txBody>
          <a:bodyPr wrap="none" rtlCol="0">
            <a:spAutoFit/>
          </a:bodyPr>
          <a:lstStyle/>
          <a:p>
            <a:r>
              <a:rPr lang="en-US" dirty="0" smtClean="0"/>
              <a:t>100 </a:t>
            </a:r>
            <a:r>
              <a:rPr lang="en-US" dirty="0" err="1" smtClean="0"/>
              <a:t>pkt</a:t>
            </a:r>
            <a:r>
              <a:rPr lang="en-US" dirty="0" smtClean="0"/>
              <a:t> buffer</a:t>
            </a:r>
            <a:endParaRPr lang="en-US" dirty="0"/>
          </a:p>
        </p:txBody>
      </p:sp>
      <p:sp>
        <p:nvSpPr>
          <p:cNvPr id="18" name="Text Box 10"/>
          <p:cNvSpPr txBox="1">
            <a:spLocks noChangeArrowheads="1"/>
          </p:cNvSpPr>
          <p:nvPr/>
        </p:nvSpPr>
        <p:spPr bwMode="auto">
          <a:xfrm>
            <a:off x="5125581" y="1818687"/>
            <a:ext cx="1046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sp>
        <p:nvSpPr>
          <p:cNvPr id="19" name="TextBox 18"/>
          <p:cNvSpPr txBox="1"/>
          <p:nvPr/>
        </p:nvSpPr>
        <p:spPr>
          <a:xfrm>
            <a:off x="5125581" y="2465018"/>
            <a:ext cx="1031051" cy="646331"/>
          </a:xfrm>
          <a:prstGeom prst="rect">
            <a:avLst/>
          </a:prstGeom>
          <a:noFill/>
        </p:spPr>
        <p:txBody>
          <a:bodyPr wrap="none" rtlCol="0">
            <a:spAutoFit/>
          </a:bodyPr>
          <a:lstStyle/>
          <a:p>
            <a:r>
              <a:rPr lang="en-US" dirty="0" smtClean="0"/>
              <a:t>One-way </a:t>
            </a:r>
          </a:p>
          <a:p>
            <a:r>
              <a:rPr lang="en-US" dirty="0" smtClean="0"/>
              <a:t>Delay: 1s</a:t>
            </a:r>
            <a:endParaRPr lang="en-US" dirty="0"/>
          </a:p>
        </p:txBody>
      </p:sp>
    </p:spTree>
    <p:extLst>
      <p:ext uri="{BB962C8B-B14F-4D97-AF65-F5344CB8AC3E}">
        <p14:creationId xmlns:p14="http://schemas.microsoft.com/office/powerpoint/2010/main" val="30291705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8" grpId="0" animBg="1"/>
      <p:bldP spid="9" grpId="0"/>
      <p:bldP spid="14" grpId="0"/>
      <p:bldP spid="15" grpId="0"/>
      <p:bldP spid="16" grpId="0"/>
      <p:bldP spid="18"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Questions (Quiz 2, S’11)</a:t>
            </a:r>
            <a:endParaRPr lang="en-US" dirty="0"/>
          </a:p>
        </p:txBody>
      </p:sp>
      <p:sp>
        <p:nvSpPr>
          <p:cNvPr id="3" name="Content Placeholder 2"/>
          <p:cNvSpPr>
            <a:spLocks noGrp="1"/>
          </p:cNvSpPr>
          <p:nvPr>
            <p:ph idx="1"/>
          </p:nvPr>
        </p:nvSpPr>
        <p:spPr>
          <a:xfrm>
            <a:off x="457200" y="3516923"/>
            <a:ext cx="8229600" cy="2609240"/>
          </a:xfrm>
        </p:spPr>
        <p:txBody>
          <a:bodyPr/>
          <a:lstStyle/>
          <a:p>
            <a:pPr marL="0" indent="0">
              <a:buNone/>
            </a:pPr>
            <a:r>
              <a:rPr lang="en-US" b="1" dirty="0" smtClean="0"/>
              <a:t>Question 2:</a:t>
            </a:r>
          </a:p>
          <a:p>
            <a:pPr marL="0" indent="0">
              <a:buNone/>
            </a:pPr>
            <a:r>
              <a:rPr lang="en-US" dirty="0" smtClean="0"/>
              <a:t>What’s the max-throughput (in </a:t>
            </a:r>
            <a:r>
              <a:rPr lang="en-US" dirty="0" err="1" smtClean="0"/>
              <a:t>pkts</a:t>
            </a:r>
            <a:r>
              <a:rPr lang="en-US" dirty="0" smtClean="0"/>
              <a:t>/s) if the source uses </a:t>
            </a:r>
            <a:r>
              <a:rPr lang="en-US" dirty="0" err="1" smtClean="0">
                <a:solidFill>
                  <a:srgbClr val="0000FF"/>
                </a:solidFill>
              </a:rPr>
              <a:t>cwnd</a:t>
            </a:r>
            <a:r>
              <a:rPr lang="en-US" dirty="0" smtClean="0">
                <a:solidFill>
                  <a:srgbClr val="0000FF"/>
                </a:solidFill>
              </a:rPr>
              <a:t> = 20 </a:t>
            </a:r>
            <a:r>
              <a:rPr lang="en-US" dirty="0" err="1" smtClean="0">
                <a:solidFill>
                  <a:srgbClr val="0000FF"/>
                </a:solidFill>
              </a:rPr>
              <a:t>pkts</a:t>
            </a:r>
            <a:r>
              <a:rPr lang="en-US" dirty="0" smtClean="0"/>
              <a:t>?</a:t>
            </a:r>
          </a:p>
          <a:p>
            <a:pPr marL="0" indent="0">
              <a:buNone/>
            </a:pPr>
            <a:r>
              <a:rPr lang="en-US" sz="2000" dirty="0" smtClean="0"/>
              <a:t>(Assume ACKs are delivered instantly)</a:t>
            </a:r>
            <a:endParaRPr lang="en-US" sz="2000" dirty="0"/>
          </a:p>
        </p:txBody>
      </p:sp>
      <p:sp>
        <p:nvSpPr>
          <p:cNvPr id="4" name="Line 7"/>
          <p:cNvSpPr>
            <a:spLocks noChangeShapeType="1"/>
          </p:cNvSpPr>
          <p:nvPr/>
        </p:nvSpPr>
        <p:spPr bwMode="auto">
          <a:xfrm flipV="1">
            <a:off x="1790700" y="2513546"/>
            <a:ext cx="16920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 name="Line 9"/>
          <p:cNvSpPr>
            <a:spLocks noChangeShapeType="1"/>
          </p:cNvSpPr>
          <p:nvPr/>
        </p:nvSpPr>
        <p:spPr bwMode="auto">
          <a:xfrm>
            <a:off x="4762500" y="2513546"/>
            <a:ext cx="1714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Oval 3"/>
          <p:cNvSpPr>
            <a:spLocks noChangeArrowheads="1"/>
          </p:cNvSpPr>
          <p:nvPr/>
        </p:nvSpPr>
        <p:spPr bwMode="auto">
          <a:xfrm>
            <a:off x="1333500" y="2330984"/>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8" name="Oval 6"/>
          <p:cNvSpPr>
            <a:spLocks noChangeArrowheads="1"/>
          </p:cNvSpPr>
          <p:nvPr/>
        </p:nvSpPr>
        <p:spPr bwMode="auto">
          <a:xfrm>
            <a:off x="6477000" y="2271599"/>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D</a:t>
            </a:r>
            <a:endParaRPr lang="en-US" sz="2000" baseline="-25000" dirty="0"/>
          </a:p>
        </p:txBody>
      </p:sp>
      <p:sp>
        <p:nvSpPr>
          <p:cNvPr id="9" name="Text Box 10"/>
          <p:cNvSpPr txBox="1">
            <a:spLocks noChangeArrowheads="1"/>
          </p:cNvSpPr>
          <p:nvPr/>
        </p:nvSpPr>
        <p:spPr bwMode="auto">
          <a:xfrm>
            <a:off x="2083057" y="1805660"/>
            <a:ext cx="10859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grpSp>
        <p:nvGrpSpPr>
          <p:cNvPr id="11" name="Group 151"/>
          <p:cNvGrpSpPr>
            <a:grpSpLocks/>
          </p:cNvGrpSpPr>
          <p:nvPr/>
        </p:nvGrpSpPr>
        <p:grpSpPr bwMode="auto">
          <a:xfrm>
            <a:off x="3482730" y="2208746"/>
            <a:ext cx="1295400" cy="609600"/>
            <a:chOff x="4032" y="480"/>
            <a:chExt cx="768" cy="576"/>
          </a:xfrm>
          <a:gradFill>
            <a:gsLst>
              <a:gs pos="0">
                <a:schemeClr val="bg1"/>
              </a:gs>
              <a:gs pos="100000">
                <a:schemeClr val="hlink"/>
              </a:gs>
            </a:gsLst>
            <a:lin ang="0" scaled="1"/>
          </a:gradFill>
        </p:grpSpPr>
        <p:sp>
          <p:nvSpPr>
            <p:cNvPr id="12"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13"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14" name="TextBox 13"/>
          <p:cNvSpPr txBox="1"/>
          <p:nvPr/>
        </p:nvSpPr>
        <p:spPr>
          <a:xfrm>
            <a:off x="2102737" y="2451991"/>
            <a:ext cx="1210588" cy="646331"/>
          </a:xfrm>
          <a:prstGeom prst="rect">
            <a:avLst/>
          </a:prstGeom>
          <a:noFill/>
        </p:spPr>
        <p:txBody>
          <a:bodyPr wrap="none" rtlCol="0">
            <a:spAutoFit/>
          </a:bodyPr>
          <a:lstStyle/>
          <a:p>
            <a:r>
              <a:rPr lang="en-US" dirty="0" smtClean="0"/>
              <a:t>One-way </a:t>
            </a:r>
          </a:p>
          <a:p>
            <a:r>
              <a:rPr lang="en-US" dirty="0" smtClean="0"/>
              <a:t>Delay: 0.1s</a:t>
            </a:r>
            <a:endParaRPr lang="en-US" dirty="0"/>
          </a:p>
        </p:txBody>
      </p:sp>
      <p:sp>
        <p:nvSpPr>
          <p:cNvPr id="15" name="TextBox 14"/>
          <p:cNvSpPr txBox="1"/>
          <p:nvPr/>
        </p:nvSpPr>
        <p:spPr>
          <a:xfrm>
            <a:off x="3560884" y="1805660"/>
            <a:ext cx="825867" cy="369332"/>
          </a:xfrm>
          <a:prstGeom prst="rect">
            <a:avLst/>
          </a:prstGeom>
          <a:noFill/>
        </p:spPr>
        <p:txBody>
          <a:bodyPr wrap="none" rtlCol="0">
            <a:spAutoFit/>
          </a:bodyPr>
          <a:lstStyle/>
          <a:p>
            <a:r>
              <a:rPr lang="en-US" dirty="0" smtClean="0"/>
              <a:t>Router</a:t>
            </a:r>
            <a:endParaRPr lang="en-US" dirty="0"/>
          </a:p>
        </p:txBody>
      </p:sp>
      <p:sp>
        <p:nvSpPr>
          <p:cNvPr id="16" name="TextBox 15"/>
          <p:cNvSpPr txBox="1"/>
          <p:nvPr/>
        </p:nvSpPr>
        <p:spPr>
          <a:xfrm>
            <a:off x="3394807" y="2858990"/>
            <a:ext cx="1518364" cy="369332"/>
          </a:xfrm>
          <a:prstGeom prst="rect">
            <a:avLst/>
          </a:prstGeom>
          <a:noFill/>
        </p:spPr>
        <p:txBody>
          <a:bodyPr wrap="none" rtlCol="0">
            <a:spAutoFit/>
          </a:bodyPr>
          <a:lstStyle/>
          <a:p>
            <a:r>
              <a:rPr lang="en-US" dirty="0" smtClean="0"/>
              <a:t>100 </a:t>
            </a:r>
            <a:r>
              <a:rPr lang="en-US" dirty="0" err="1" smtClean="0"/>
              <a:t>pkt</a:t>
            </a:r>
            <a:r>
              <a:rPr lang="en-US" dirty="0" smtClean="0"/>
              <a:t> buffer</a:t>
            </a:r>
            <a:endParaRPr lang="en-US" dirty="0"/>
          </a:p>
        </p:txBody>
      </p:sp>
      <p:sp>
        <p:nvSpPr>
          <p:cNvPr id="18" name="Text Box 10"/>
          <p:cNvSpPr txBox="1">
            <a:spLocks noChangeArrowheads="1"/>
          </p:cNvSpPr>
          <p:nvPr/>
        </p:nvSpPr>
        <p:spPr bwMode="auto">
          <a:xfrm>
            <a:off x="5125581" y="1818687"/>
            <a:ext cx="1046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sp>
        <p:nvSpPr>
          <p:cNvPr id="19" name="TextBox 18"/>
          <p:cNvSpPr txBox="1"/>
          <p:nvPr/>
        </p:nvSpPr>
        <p:spPr>
          <a:xfrm>
            <a:off x="5125581" y="2465018"/>
            <a:ext cx="1031051" cy="646331"/>
          </a:xfrm>
          <a:prstGeom prst="rect">
            <a:avLst/>
          </a:prstGeom>
          <a:noFill/>
        </p:spPr>
        <p:txBody>
          <a:bodyPr wrap="none" rtlCol="0">
            <a:spAutoFit/>
          </a:bodyPr>
          <a:lstStyle/>
          <a:p>
            <a:r>
              <a:rPr lang="en-US" dirty="0" smtClean="0"/>
              <a:t>One-way </a:t>
            </a:r>
          </a:p>
          <a:p>
            <a:r>
              <a:rPr lang="en-US" dirty="0" smtClean="0"/>
              <a:t>Delay: 1s</a:t>
            </a:r>
            <a:endParaRPr lang="en-US" dirty="0"/>
          </a:p>
        </p:txBody>
      </p:sp>
    </p:spTree>
    <p:extLst>
      <p:ext uri="{BB962C8B-B14F-4D97-AF65-F5344CB8AC3E}">
        <p14:creationId xmlns:p14="http://schemas.microsoft.com/office/powerpoint/2010/main" val="105495162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Questions (Quiz 2, S’11)</a:t>
            </a:r>
            <a:endParaRPr lang="en-US" dirty="0"/>
          </a:p>
        </p:txBody>
      </p:sp>
      <p:sp>
        <p:nvSpPr>
          <p:cNvPr id="3" name="Content Placeholder 2"/>
          <p:cNvSpPr>
            <a:spLocks noGrp="1"/>
          </p:cNvSpPr>
          <p:nvPr>
            <p:ph idx="1"/>
          </p:nvPr>
        </p:nvSpPr>
        <p:spPr>
          <a:xfrm>
            <a:off x="457200" y="3516923"/>
            <a:ext cx="8229600" cy="2609240"/>
          </a:xfrm>
        </p:spPr>
        <p:txBody>
          <a:bodyPr/>
          <a:lstStyle/>
          <a:p>
            <a:pPr marL="0" indent="0">
              <a:buNone/>
            </a:pPr>
            <a:r>
              <a:rPr lang="en-US" b="1" dirty="0" smtClean="0"/>
              <a:t>Question 3:</a:t>
            </a:r>
          </a:p>
          <a:p>
            <a:pPr marL="0" indent="0">
              <a:buNone/>
            </a:pPr>
            <a:r>
              <a:rPr lang="en-US" dirty="0" smtClean="0"/>
              <a:t>What’s the maximum </a:t>
            </a:r>
            <a:r>
              <a:rPr lang="en-US" dirty="0" err="1" smtClean="0"/>
              <a:t>cwnd</a:t>
            </a:r>
            <a:r>
              <a:rPr lang="en-US" dirty="0" smtClean="0"/>
              <a:t> that TCP’s AIMD can have?</a:t>
            </a:r>
            <a:endParaRPr lang="en-US" sz="2000" dirty="0"/>
          </a:p>
        </p:txBody>
      </p:sp>
      <p:sp>
        <p:nvSpPr>
          <p:cNvPr id="4" name="Line 7"/>
          <p:cNvSpPr>
            <a:spLocks noChangeShapeType="1"/>
          </p:cNvSpPr>
          <p:nvPr/>
        </p:nvSpPr>
        <p:spPr bwMode="auto">
          <a:xfrm flipV="1">
            <a:off x="1790700" y="2513546"/>
            <a:ext cx="16920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 name="Line 9"/>
          <p:cNvSpPr>
            <a:spLocks noChangeShapeType="1"/>
          </p:cNvSpPr>
          <p:nvPr/>
        </p:nvSpPr>
        <p:spPr bwMode="auto">
          <a:xfrm>
            <a:off x="4762500" y="2513546"/>
            <a:ext cx="1714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Oval 3"/>
          <p:cNvSpPr>
            <a:spLocks noChangeArrowheads="1"/>
          </p:cNvSpPr>
          <p:nvPr/>
        </p:nvSpPr>
        <p:spPr bwMode="auto">
          <a:xfrm>
            <a:off x="1333500" y="2330984"/>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8" name="Oval 6"/>
          <p:cNvSpPr>
            <a:spLocks noChangeArrowheads="1"/>
          </p:cNvSpPr>
          <p:nvPr/>
        </p:nvSpPr>
        <p:spPr bwMode="auto">
          <a:xfrm>
            <a:off x="6477000" y="2271599"/>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D</a:t>
            </a:r>
            <a:endParaRPr lang="en-US" sz="2000" baseline="-25000" dirty="0"/>
          </a:p>
        </p:txBody>
      </p:sp>
      <p:sp>
        <p:nvSpPr>
          <p:cNvPr id="9" name="Text Box 10"/>
          <p:cNvSpPr txBox="1">
            <a:spLocks noChangeArrowheads="1"/>
          </p:cNvSpPr>
          <p:nvPr/>
        </p:nvSpPr>
        <p:spPr bwMode="auto">
          <a:xfrm>
            <a:off x="2083057" y="1805660"/>
            <a:ext cx="10859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grpSp>
        <p:nvGrpSpPr>
          <p:cNvPr id="11" name="Group 151"/>
          <p:cNvGrpSpPr>
            <a:grpSpLocks/>
          </p:cNvGrpSpPr>
          <p:nvPr/>
        </p:nvGrpSpPr>
        <p:grpSpPr bwMode="auto">
          <a:xfrm>
            <a:off x="3482730" y="2208746"/>
            <a:ext cx="1295400" cy="609600"/>
            <a:chOff x="4032" y="480"/>
            <a:chExt cx="768" cy="576"/>
          </a:xfrm>
          <a:gradFill>
            <a:gsLst>
              <a:gs pos="0">
                <a:schemeClr val="bg1"/>
              </a:gs>
              <a:gs pos="100000">
                <a:schemeClr val="hlink"/>
              </a:gs>
            </a:gsLst>
            <a:lin ang="0" scaled="1"/>
          </a:gradFill>
        </p:grpSpPr>
        <p:sp>
          <p:nvSpPr>
            <p:cNvPr id="12"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13"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14" name="TextBox 13"/>
          <p:cNvSpPr txBox="1"/>
          <p:nvPr/>
        </p:nvSpPr>
        <p:spPr>
          <a:xfrm>
            <a:off x="2102737" y="2451991"/>
            <a:ext cx="1210588" cy="646331"/>
          </a:xfrm>
          <a:prstGeom prst="rect">
            <a:avLst/>
          </a:prstGeom>
          <a:noFill/>
        </p:spPr>
        <p:txBody>
          <a:bodyPr wrap="none" rtlCol="0">
            <a:spAutoFit/>
          </a:bodyPr>
          <a:lstStyle/>
          <a:p>
            <a:r>
              <a:rPr lang="en-US" dirty="0" smtClean="0"/>
              <a:t>One-way </a:t>
            </a:r>
          </a:p>
          <a:p>
            <a:r>
              <a:rPr lang="en-US" dirty="0" smtClean="0"/>
              <a:t>Delay: 0.1s</a:t>
            </a:r>
            <a:endParaRPr lang="en-US" dirty="0"/>
          </a:p>
        </p:txBody>
      </p:sp>
      <p:sp>
        <p:nvSpPr>
          <p:cNvPr id="15" name="TextBox 14"/>
          <p:cNvSpPr txBox="1"/>
          <p:nvPr/>
        </p:nvSpPr>
        <p:spPr>
          <a:xfrm>
            <a:off x="3560884" y="1805660"/>
            <a:ext cx="825867" cy="369332"/>
          </a:xfrm>
          <a:prstGeom prst="rect">
            <a:avLst/>
          </a:prstGeom>
          <a:noFill/>
        </p:spPr>
        <p:txBody>
          <a:bodyPr wrap="none" rtlCol="0">
            <a:spAutoFit/>
          </a:bodyPr>
          <a:lstStyle/>
          <a:p>
            <a:r>
              <a:rPr lang="en-US" dirty="0" smtClean="0"/>
              <a:t>Router</a:t>
            </a:r>
            <a:endParaRPr lang="en-US" dirty="0"/>
          </a:p>
        </p:txBody>
      </p:sp>
      <p:sp>
        <p:nvSpPr>
          <p:cNvPr id="16" name="TextBox 15"/>
          <p:cNvSpPr txBox="1"/>
          <p:nvPr/>
        </p:nvSpPr>
        <p:spPr>
          <a:xfrm>
            <a:off x="3394807" y="2858990"/>
            <a:ext cx="1518364" cy="369332"/>
          </a:xfrm>
          <a:prstGeom prst="rect">
            <a:avLst/>
          </a:prstGeom>
          <a:noFill/>
        </p:spPr>
        <p:txBody>
          <a:bodyPr wrap="none" rtlCol="0">
            <a:spAutoFit/>
          </a:bodyPr>
          <a:lstStyle/>
          <a:p>
            <a:r>
              <a:rPr lang="en-US" dirty="0" smtClean="0"/>
              <a:t>100 </a:t>
            </a:r>
            <a:r>
              <a:rPr lang="en-US" dirty="0" err="1" smtClean="0"/>
              <a:t>pkt</a:t>
            </a:r>
            <a:r>
              <a:rPr lang="en-US" dirty="0" smtClean="0"/>
              <a:t> buffer</a:t>
            </a:r>
            <a:endParaRPr lang="en-US" dirty="0"/>
          </a:p>
        </p:txBody>
      </p:sp>
      <p:sp>
        <p:nvSpPr>
          <p:cNvPr id="18" name="Text Box 10"/>
          <p:cNvSpPr txBox="1">
            <a:spLocks noChangeArrowheads="1"/>
          </p:cNvSpPr>
          <p:nvPr/>
        </p:nvSpPr>
        <p:spPr bwMode="auto">
          <a:xfrm>
            <a:off x="5125581" y="1818687"/>
            <a:ext cx="1046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sp>
        <p:nvSpPr>
          <p:cNvPr id="19" name="TextBox 18"/>
          <p:cNvSpPr txBox="1"/>
          <p:nvPr/>
        </p:nvSpPr>
        <p:spPr>
          <a:xfrm>
            <a:off x="5125581" y="2465018"/>
            <a:ext cx="1031051" cy="646331"/>
          </a:xfrm>
          <a:prstGeom prst="rect">
            <a:avLst/>
          </a:prstGeom>
          <a:noFill/>
        </p:spPr>
        <p:txBody>
          <a:bodyPr wrap="none" rtlCol="0">
            <a:spAutoFit/>
          </a:bodyPr>
          <a:lstStyle/>
          <a:p>
            <a:r>
              <a:rPr lang="en-US" dirty="0" smtClean="0"/>
              <a:t>One-way </a:t>
            </a:r>
          </a:p>
          <a:p>
            <a:r>
              <a:rPr lang="en-US" dirty="0" smtClean="0"/>
              <a:t>Delay: 1s</a:t>
            </a:r>
            <a:endParaRPr lang="en-US" dirty="0"/>
          </a:p>
        </p:txBody>
      </p:sp>
    </p:spTree>
    <p:extLst>
      <p:ext uri="{BB962C8B-B14F-4D97-AF65-F5344CB8AC3E}">
        <p14:creationId xmlns:p14="http://schemas.microsoft.com/office/powerpoint/2010/main" val="4727315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A big problem</a:t>
            </a:r>
            <a:endParaRPr lang="en-US" dirty="0"/>
          </a:p>
        </p:txBody>
      </p:sp>
      <p:sp>
        <p:nvSpPr>
          <p:cNvPr id="3" name="Content Placeholder 2"/>
          <p:cNvSpPr>
            <a:spLocks noGrp="1"/>
          </p:cNvSpPr>
          <p:nvPr>
            <p:ph idx="1"/>
          </p:nvPr>
        </p:nvSpPr>
        <p:spPr>
          <a:xfrm>
            <a:off x="496395" y="1312060"/>
            <a:ext cx="8229600" cy="1270529"/>
          </a:xfrm>
        </p:spPr>
        <p:txBody>
          <a:bodyPr>
            <a:normAutofit/>
          </a:bodyPr>
          <a:lstStyle/>
          <a:p>
            <a:r>
              <a:rPr lang="en-US" sz="2800" dirty="0"/>
              <a:t>Sources in the Internet are compete for bandwidth and buffer space</a:t>
            </a:r>
          </a:p>
        </p:txBody>
      </p:sp>
      <p:grpSp>
        <p:nvGrpSpPr>
          <p:cNvPr id="15" name="Group 50"/>
          <p:cNvGrpSpPr>
            <a:grpSpLocks/>
          </p:cNvGrpSpPr>
          <p:nvPr/>
        </p:nvGrpSpPr>
        <p:grpSpPr bwMode="auto">
          <a:xfrm>
            <a:off x="1333500" y="2254784"/>
            <a:ext cx="5410200" cy="1981200"/>
            <a:chOff x="1104" y="768"/>
            <a:chExt cx="3408" cy="1248"/>
          </a:xfrm>
        </p:grpSpPr>
        <p:sp>
          <p:nvSpPr>
            <p:cNvPr id="16" name="Line 7"/>
            <p:cNvSpPr>
              <a:spLocks noChangeShapeType="1"/>
            </p:cNvSpPr>
            <p:nvPr/>
          </p:nvSpPr>
          <p:spPr bwMode="auto">
            <a:xfrm>
              <a:off x="1200" y="1008"/>
              <a:ext cx="13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7" name="Line 8"/>
            <p:cNvSpPr>
              <a:spLocks noChangeShapeType="1"/>
            </p:cNvSpPr>
            <p:nvPr/>
          </p:nvSpPr>
          <p:spPr bwMode="auto">
            <a:xfrm flipV="1">
              <a:off x="1248" y="1440"/>
              <a:ext cx="1296"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8" name="Line 9"/>
            <p:cNvSpPr>
              <a:spLocks noChangeShapeType="1"/>
            </p:cNvSpPr>
            <p:nvPr/>
          </p:nvSpPr>
          <p:spPr bwMode="auto">
            <a:xfrm>
              <a:off x="2784" y="1392"/>
              <a:ext cx="15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9" name="Oval 3"/>
            <p:cNvSpPr>
              <a:spLocks noChangeArrowheads="1"/>
            </p:cNvSpPr>
            <p:nvPr/>
          </p:nvSpPr>
          <p:spPr bwMode="auto">
            <a:xfrm>
              <a:off x="1104" y="816"/>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20" name="Oval 4"/>
            <p:cNvSpPr>
              <a:spLocks noChangeArrowheads="1"/>
            </p:cNvSpPr>
            <p:nvPr/>
          </p:nvSpPr>
          <p:spPr bwMode="auto">
            <a:xfrm>
              <a:off x="1104" y="1584"/>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S</a:t>
              </a:r>
              <a:r>
                <a:rPr lang="en-US" sz="2000" baseline="-25000"/>
                <a:t>2</a:t>
              </a:r>
            </a:p>
          </p:txBody>
        </p:sp>
        <p:sp>
          <p:nvSpPr>
            <p:cNvPr id="21" name="Oval 5"/>
            <p:cNvSpPr>
              <a:spLocks noChangeArrowheads="1"/>
            </p:cNvSpPr>
            <p:nvPr/>
          </p:nvSpPr>
          <p:spPr bwMode="auto">
            <a:xfrm>
              <a:off x="2304" y="1152"/>
              <a:ext cx="480" cy="48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R1</a:t>
              </a:r>
            </a:p>
          </p:txBody>
        </p:sp>
        <p:sp>
          <p:nvSpPr>
            <p:cNvPr id="22" name="Oval 6"/>
            <p:cNvSpPr>
              <a:spLocks noChangeArrowheads="1"/>
            </p:cNvSpPr>
            <p:nvPr/>
          </p:nvSpPr>
          <p:spPr bwMode="auto">
            <a:xfrm>
              <a:off x="4224" y="1248"/>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D</a:t>
              </a:r>
              <a:endParaRPr lang="en-US" sz="2000" baseline="-25000"/>
            </a:p>
          </p:txBody>
        </p:sp>
        <p:sp>
          <p:nvSpPr>
            <p:cNvPr id="23" name="Text Box 10"/>
            <p:cNvSpPr txBox="1">
              <a:spLocks noChangeArrowheads="1"/>
            </p:cNvSpPr>
            <p:nvPr/>
          </p:nvSpPr>
          <p:spPr bwMode="auto">
            <a:xfrm>
              <a:off x="1574" y="768"/>
              <a:ext cx="68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a:p>
              <a:pPr algn="ctr"/>
              <a:r>
                <a:rPr lang="en-US" sz="2000"/>
                <a:t>10Mb/s</a:t>
              </a:r>
            </a:p>
          </p:txBody>
        </p:sp>
        <p:sp>
          <p:nvSpPr>
            <p:cNvPr id="24" name="Text Box 11"/>
            <p:cNvSpPr txBox="1">
              <a:spLocks noChangeArrowheads="1"/>
            </p:cNvSpPr>
            <p:nvPr/>
          </p:nvSpPr>
          <p:spPr bwMode="auto">
            <a:xfrm>
              <a:off x="3264" y="1190"/>
              <a:ext cx="61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a:p>
              <a:pPr algn="ctr"/>
              <a:r>
                <a:rPr lang="en-US" sz="2000"/>
                <a:t>2Mb/s</a:t>
              </a:r>
            </a:p>
          </p:txBody>
        </p:sp>
        <p:sp>
          <p:nvSpPr>
            <p:cNvPr id="25" name="Text Box 12"/>
            <p:cNvSpPr txBox="1">
              <a:spLocks noChangeArrowheads="1"/>
            </p:cNvSpPr>
            <p:nvPr/>
          </p:nvSpPr>
          <p:spPr bwMode="auto">
            <a:xfrm>
              <a:off x="1476" y="1574"/>
              <a:ext cx="78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a:p>
              <a:pPr algn="ctr"/>
              <a:r>
                <a:rPr lang="en-US" sz="2000"/>
                <a:t>100Mb/s</a:t>
              </a:r>
            </a:p>
          </p:txBody>
        </p:sp>
      </p:grpSp>
      <p:sp>
        <p:nvSpPr>
          <p:cNvPr id="43" name="Rectangle 42"/>
          <p:cNvSpPr/>
          <p:nvPr/>
        </p:nvSpPr>
        <p:spPr>
          <a:xfrm>
            <a:off x="470802" y="4305676"/>
            <a:ext cx="8532209" cy="2055948"/>
          </a:xfrm>
          <a:prstGeom prst="rect">
            <a:avLst/>
          </a:prstGeom>
        </p:spPr>
        <p:txBody>
          <a:bodyPr wrap="square">
            <a:spAutoFit/>
          </a:bodyPr>
          <a:lstStyle/>
          <a:p>
            <a:pPr marL="342900" indent="-342900">
              <a:spcBef>
                <a:spcPct val="50000"/>
              </a:spcBef>
              <a:buClr>
                <a:srgbClr val="000099"/>
              </a:buClr>
              <a:buSzPct val="75000"/>
              <a:buFont typeface="Wingdings" charset="0"/>
              <a:buChar char="v"/>
            </a:pPr>
            <a:r>
              <a:rPr lang="en-US" sz="2200" dirty="0" smtClean="0"/>
              <a:t>Why is it a problem?</a:t>
            </a:r>
          </a:p>
          <a:p>
            <a:pPr marL="742950" lvl="1" indent="-285750">
              <a:lnSpc>
                <a:spcPct val="80000"/>
              </a:lnSpc>
              <a:spcBef>
                <a:spcPct val="20000"/>
              </a:spcBef>
              <a:buClr>
                <a:schemeClr val="tx1"/>
              </a:buClr>
              <a:buSzPct val="75000"/>
              <a:buFont typeface="Wingdings" charset="0"/>
              <a:buChar char="v"/>
            </a:pPr>
            <a:r>
              <a:rPr lang="en-US" dirty="0" smtClean="0">
                <a:solidFill>
                  <a:srgbClr val="000099"/>
                </a:solidFill>
              </a:rPr>
              <a:t>Sources are unaware of current state of resource</a:t>
            </a:r>
          </a:p>
          <a:p>
            <a:pPr marL="742950" lvl="1" indent="-285750">
              <a:lnSpc>
                <a:spcPct val="80000"/>
              </a:lnSpc>
              <a:spcBef>
                <a:spcPct val="20000"/>
              </a:spcBef>
              <a:buClr>
                <a:schemeClr val="tx1"/>
              </a:buClr>
              <a:buSzPct val="75000"/>
              <a:buFont typeface="Wingdings" charset="0"/>
              <a:buChar char="v"/>
            </a:pPr>
            <a:r>
              <a:rPr lang="en-US" dirty="0" smtClean="0">
                <a:solidFill>
                  <a:srgbClr val="000099"/>
                </a:solidFill>
              </a:rPr>
              <a:t>Sources </a:t>
            </a:r>
            <a:r>
              <a:rPr lang="en-US" dirty="0">
                <a:solidFill>
                  <a:srgbClr val="000099"/>
                </a:solidFill>
              </a:rPr>
              <a:t>are unaware of each other</a:t>
            </a:r>
          </a:p>
          <a:p>
            <a:pPr marL="342900" indent="-342900">
              <a:spcBef>
                <a:spcPct val="50000"/>
              </a:spcBef>
              <a:buClr>
                <a:srgbClr val="000099"/>
              </a:buClr>
              <a:buSzPct val="75000"/>
              <a:buFont typeface="Wingdings" charset="0"/>
              <a:buChar char="v"/>
            </a:pPr>
            <a:r>
              <a:rPr lang="en-US" sz="2200" dirty="0" smtClean="0"/>
              <a:t>Manifestations:</a:t>
            </a:r>
          </a:p>
          <a:p>
            <a:pPr marL="742950" lvl="1" indent="-285750">
              <a:lnSpc>
                <a:spcPct val="80000"/>
              </a:lnSpc>
              <a:spcBef>
                <a:spcPct val="20000"/>
              </a:spcBef>
              <a:buClr>
                <a:schemeClr val="tx1"/>
              </a:buClr>
              <a:buSzPct val="75000"/>
              <a:buFont typeface="Wingdings" charset="0"/>
              <a:buChar char="v"/>
            </a:pPr>
            <a:r>
              <a:rPr lang="en-US" dirty="0">
                <a:solidFill>
                  <a:srgbClr val="000099"/>
                </a:solidFill>
              </a:rPr>
              <a:t>Lost packets (buffer overflow at routers)</a:t>
            </a:r>
          </a:p>
          <a:p>
            <a:pPr marL="742950" lvl="1" indent="-285750">
              <a:lnSpc>
                <a:spcPct val="80000"/>
              </a:lnSpc>
              <a:spcBef>
                <a:spcPct val="20000"/>
              </a:spcBef>
              <a:buClr>
                <a:schemeClr val="tx1"/>
              </a:buClr>
              <a:buSzPct val="75000"/>
              <a:buFont typeface="Wingdings" charset="0"/>
              <a:buChar char="v"/>
            </a:pPr>
            <a:r>
              <a:rPr lang="en-US" dirty="0">
                <a:solidFill>
                  <a:srgbClr val="000099"/>
                </a:solidFill>
              </a:rPr>
              <a:t>Long delays (queuing in router buffers</a:t>
            </a:r>
            <a:r>
              <a:rPr lang="en-US" dirty="0" smtClean="0">
                <a:solidFill>
                  <a:srgbClr val="000099"/>
                </a:solidFill>
              </a:rPr>
              <a:t>)</a:t>
            </a:r>
            <a:endParaRPr lang="en-US" dirty="0">
              <a:solidFill>
                <a:srgbClr val="000099"/>
              </a:solidFill>
            </a:endParaRPr>
          </a:p>
        </p:txBody>
      </p:sp>
      <p:grpSp>
        <p:nvGrpSpPr>
          <p:cNvPr id="26" name="Group 47"/>
          <p:cNvGrpSpPr>
            <a:grpSpLocks/>
          </p:cNvGrpSpPr>
          <p:nvPr/>
        </p:nvGrpSpPr>
        <p:grpSpPr bwMode="auto">
          <a:xfrm>
            <a:off x="4381500" y="4159784"/>
            <a:ext cx="4267200" cy="1219200"/>
            <a:chOff x="2928" y="2016"/>
            <a:chExt cx="2688" cy="768"/>
          </a:xfrm>
        </p:grpSpPr>
        <p:sp>
          <p:nvSpPr>
            <p:cNvPr id="27" name="AutoShape 21"/>
            <p:cNvSpPr>
              <a:spLocks noChangeArrowheads="1"/>
            </p:cNvSpPr>
            <p:nvPr/>
          </p:nvSpPr>
          <p:spPr bwMode="auto">
            <a:xfrm>
              <a:off x="2928" y="2016"/>
              <a:ext cx="2688" cy="768"/>
            </a:xfrm>
            <a:prstGeom prst="wedgeRectCallout">
              <a:avLst>
                <a:gd name="adj1" fmla="val -61644"/>
                <a:gd name="adj2" fmla="val -104556"/>
              </a:avLst>
            </a:prstGeom>
            <a:solidFill>
              <a:schemeClr val="bg1">
                <a:lumMod val="6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endParaRPr lang="en-US"/>
            </a:p>
          </p:txBody>
        </p:sp>
        <p:sp>
          <p:nvSpPr>
            <p:cNvPr id="28" name="Freeform 13"/>
            <p:cNvSpPr>
              <a:spLocks/>
            </p:cNvSpPr>
            <p:nvPr/>
          </p:nvSpPr>
          <p:spPr bwMode="auto">
            <a:xfrm>
              <a:off x="3552" y="2208"/>
              <a:ext cx="912" cy="432"/>
            </a:xfrm>
            <a:custGeom>
              <a:avLst/>
              <a:gdLst>
                <a:gd name="T0" fmla="*/ 0 w 912"/>
                <a:gd name="T1" fmla="*/ 0 h 432"/>
                <a:gd name="T2" fmla="*/ 912 w 912"/>
                <a:gd name="T3" fmla="*/ 0 h 432"/>
                <a:gd name="T4" fmla="*/ 912 w 912"/>
                <a:gd name="T5" fmla="*/ 432 h 432"/>
                <a:gd name="T6" fmla="*/ 0 w 912"/>
                <a:gd name="T7" fmla="*/ 432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432">
                  <a:moveTo>
                    <a:pt x="0" y="0"/>
                  </a:moveTo>
                  <a:lnTo>
                    <a:pt x="912" y="0"/>
                  </a:lnTo>
                  <a:lnTo>
                    <a:pt x="912" y="432"/>
                  </a:lnTo>
                  <a:lnTo>
                    <a:pt x="0" y="432"/>
                  </a:lnTo>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Oval 14"/>
            <p:cNvSpPr>
              <a:spLocks noChangeArrowheads="1"/>
            </p:cNvSpPr>
            <p:nvPr/>
          </p:nvSpPr>
          <p:spPr bwMode="auto">
            <a:xfrm>
              <a:off x="4704" y="2208"/>
              <a:ext cx="384" cy="38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 name="Line 16"/>
            <p:cNvSpPr>
              <a:spLocks noChangeShapeType="1"/>
            </p:cNvSpPr>
            <p:nvPr/>
          </p:nvSpPr>
          <p:spPr bwMode="auto">
            <a:xfrm>
              <a:off x="4224" y="2208"/>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1" name="Line 17"/>
            <p:cNvSpPr>
              <a:spLocks noChangeShapeType="1"/>
            </p:cNvSpPr>
            <p:nvPr/>
          </p:nvSpPr>
          <p:spPr bwMode="auto">
            <a:xfrm>
              <a:off x="3024" y="2256"/>
              <a:ext cx="576"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2" name="Line 18"/>
            <p:cNvSpPr>
              <a:spLocks noChangeShapeType="1"/>
            </p:cNvSpPr>
            <p:nvPr/>
          </p:nvSpPr>
          <p:spPr bwMode="auto">
            <a:xfrm flipV="1">
              <a:off x="3072" y="2544"/>
              <a:ext cx="528"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3" name="Line 19"/>
            <p:cNvSpPr>
              <a:spLocks noChangeShapeType="1"/>
            </p:cNvSpPr>
            <p:nvPr/>
          </p:nvSpPr>
          <p:spPr bwMode="auto">
            <a:xfrm>
              <a:off x="5088" y="2400"/>
              <a:ext cx="4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4" name="Line 20"/>
            <p:cNvSpPr>
              <a:spLocks noChangeShapeType="1"/>
            </p:cNvSpPr>
            <p:nvPr/>
          </p:nvSpPr>
          <p:spPr bwMode="auto">
            <a:xfrm>
              <a:off x="4464" y="2400"/>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5" name="Text Box 22"/>
            <p:cNvSpPr txBox="1">
              <a:spLocks noChangeArrowheads="1"/>
            </p:cNvSpPr>
            <p:nvPr/>
          </p:nvSpPr>
          <p:spPr bwMode="auto">
            <a:xfrm>
              <a:off x="3107" y="2016"/>
              <a:ext cx="2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i="1">
                  <a:latin typeface="Times New Roman" charset="0"/>
                </a:rPr>
                <a:t>S</a:t>
              </a:r>
              <a:r>
                <a:rPr lang="en-US" sz="2000" i="1" baseline="-25000">
                  <a:latin typeface="Times New Roman" charset="0"/>
                </a:rPr>
                <a:t>1</a:t>
              </a:r>
              <a:endParaRPr lang="en-US" sz="2000">
                <a:latin typeface="Times New Roman" charset="0"/>
              </a:endParaRPr>
            </a:p>
          </p:txBody>
        </p:sp>
        <p:sp>
          <p:nvSpPr>
            <p:cNvPr id="36" name="Text Box 23"/>
            <p:cNvSpPr txBox="1">
              <a:spLocks noChangeArrowheads="1"/>
            </p:cNvSpPr>
            <p:nvPr/>
          </p:nvSpPr>
          <p:spPr bwMode="auto">
            <a:xfrm>
              <a:off x="3058" y="2390"/>
              <a:ext cx="2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i="1">
                  <a:latin typeface="Times New Roman" charset="0"/>
                </a:rPr>
                <a:t>S</a:t>
              </a:r>
              <a:r>
                <a:rPr lang="en-US" sz="2000" i="1" baseline="-25000">
                  <a:latin typeface="Times New Roman" charset="0"/>
                </a:rPr>
                <a:t>2</a:t>
              </a:r>
              <a:endParaRPr lang="en-US" sz="2000">
                <a:latin typeface="Times New Roman" charset="0"/>
              </a:endParaRPr>
            </a:p>
          </p:txBody>
        </p:sp>
        <p:sp>
          <p:nvSpPr>
            <p:cNvPr id="37" name="Text Box 24"/>
            <p:cNvSpPr txBox="1">
              <a:spLocks noChangeArrowheads="1"/>
            </p:cNvSpPr>
            <p:nvPr/>
          </p:nvSpPr>
          <p:spPr bwMode="auto">
            <a:xfrm>
              <a:off x="3893" y="2304"/>
              <a:ext cx="1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p:txBody>
        </p:sp>
        <p:sp>
          <p:nvSpPr>
            <p:cNvPr id="38" name="Text Box 25"/>
            <p:cNvSpPr txBox="1">
              <a:spLocks noChangeArrowheads="1"/>
            </p:cNvSpPr>
            <p:nvPr/>
          </p:nvSpPr>
          <p:spPr bwMode="auto">
            <a:xfrm>
              <a:off x="5268" y="2160"/>
              <a:ext cx="1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p:txBody>
        </p:sp>
        <p:sp>
          <p:nvSpPr>
            <p:cNvPr id="39" name="Line 43"/>
            <p:cNvSpPr>
              <a:spLocks noChangeShapeType="1"/>
            </p:cNvSpPr>
            <p:nvPr/>
          </p:nvSpPr>
          <p:spPr bwMode="auto">
            <a:xfrm>
              <a:off x="4128" y="2208"/>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0" name="Line 44"/>
            <p:cNvSpPr>
              <a:spLocks noChangeShapeType="1"/>
            </p:cNvSpPr>
            <p:nvPr/>
          </p:nvSpPr>
          <p:spPr bwMode="auto">
            <a:xfrm>
              <a:off x="3936" y="2208"/>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1" name="Line 45"/>
            <p:cNvSpPr>
              <a:spLocks noChangeShapeType="1"/>
            </p:cNvSpPr>
            <p:nvPr/>
          </p:nvSpPr>
          <p:spPr bwMode="auto">
            <a:xfrm>
              <a:off x="4032" y="2208"/>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42" name="Line 46"/>
            <p:cNvSpPr>
              <a:spLocks noChangeShapeType="1"/>
            </p:cNvSpPr>
            <p:nvPr/>
          </p:nvSpPr>
          <p:spPr bwMode="auto">
            <a:xfrm>
              <a:off x="4320" y="2208"/>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extLst>
      <p:ext uri="{BB962C8B-B14F-4D97-AF65-F5344CB8AC3E}">
        <p14:creationId xmlns:p14="http://schemas.microsoft.com/office/powerpoint/2010/main" val="2849990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6"/>
                                        </p:tgtEl>
                                        <p:attrNameLst>
                                          <p:attrName>style.visibility</p:attrName>
                                        </p:attrNameLst>
                                      </p:cBhvr>
                                      <p:to>
                                        <p:strVal val="visible"/>
                                      </p:to>
                                    </p:se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Questions (Quiz 2, S’11)</a:t>
            </a:r>
            <a:endParaRPr lang="en-US" dirty="0"/>
          </a:p>
        </p:txBody>
      </p:sp>
      <p:sp>
        <p:nvSpPr>
          <p:cNvPr id="3" name="Content Placeholder 2"/>
          <p:cNvSpPr>
            <a:spLocks noGrp="1"/>
          </p:cNvSpPr>
          <p:nvPr>
            <p:ph idx="1"/>
          </p:nvPr>
        </p:nvSpPr>
        <p:spPr>
          <a:xfrm>
            <a:off x="457200" y="3516923"/>
            <a:ext cx="8229600" cy="2609240"/>
          </a:xfrm>
        </p:spPr>
        <p:txBody>
          <a:bodyPr/>
          <a:lstStyle/>
          <a:p>
            <a:pPr marL="0" indent="0">
              <a:buNone/>
            </a:pPr>
            <a:r>
              <a:rPr lang="en-US" b="1" dirty="0" smtClean="0"/>
              <a:t>Question 4: </a:t>
            </a:r>
          </a:p>
          <a:p>
            <a:pPr marL="0" indent="0">
              <a:buNone/>
            </a:pPr>
            <a:r>
              <a:rPr lang="en-US" dirty="0" smtClean="0"/>
              <a:t>What’s the maximum </a:t>
            </a:r>
            <a:r>
              <a:rPr lang="en-US" dirty="0" err="1" smtClean="0"/>
              <a:t>cwnd</a:t>
            </a:r>
            <a:r>
              <a:rPr lang="en-US" dirty="0" smtClean="0"/>
              <a:t> that DC-TCP can have, assuming K=40 at the router?</a:t>
            </a:r>
            <a:endParaRPr lang="en-US" sz="2000" dirty="0"/>
          </a:p>
        </p:txBody>
      </p:sp>
      <p:sp>
        <p:nvSpPr>
          <p:cNvPr id="4" name="Line 7"/>
          <p:cNvSpPr>
            <a:spLocks noChangeShapeType="1"/>
          </p:cNvSpPr>
          <p:nvPr/>
        </p:nvSpPr>
        <p:spPr bwMode="auto">
          <a:xfrm flipV="1">
            <a:off x="1790700" y="2513546"/>
            <a:ext cx="16920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 name="Line 9"/>
          <p:cNvSpPr>
            <a:spLocks noChangeShapeType="1"/>
          </p:cNvSpPr>
          <p:nvPr/>
        </p:nvSpPr>
        <p:spPr bwMode="auto">
          <a:xfrm>
            <a:off x="4762500" y="2513546"/>
            <a:ext cx="1714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Oval 3"/>
          <p:cNvSpPr>
            <a:spLocks noChangeArrowheads="1"/>
          </p:cNvSpPr>
          <p:nvPr/>
        </p:nvSpPr>
        <p:spPr bwMode="auto">
          <a:xfrm>
            <a:off x="1333500" y="2330984"/>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8" name="Oval 6"/>
          <p:cNvSpPr>
            <a:spLocks noChangeArrowheads="1"/>
          </p:cNvSpPr>
          <p:nvPr/>
        </p:nvSpPr>
        <p:spPr bwMode="auto">
          <a:xfrm>
            <a:off x="6477000" y="2271599"/>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D</a:t>
            </a:r>
            <a:endParaRPr lang="en-US" sz="2000" baseline="-25000" dirty="0"/>
          </a:p>
        </p:txBody>
      </p:sp>
      <p:sp>
        <p:nvSpPr>
          <p:cNvPr id="9" name="Text Box 10"/>
          <p:cNvSpPr txBox="1">
            <a:spLocks noChangeArrowheads="1"/>
          </p:cNvSpPr>
          <p:nvPr/>
        </p:nvSpPr>
        <p:spPr bwMode="auto">
          <a:xfrm>
            <a:off x="2083057" y="1805660"/>
            <a:ext cx="10859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grpSp>
        <p:nvGrpSpPr>
          <p:cNvPr id="11" name="Group 151"/>
          <p:cNvGrpSpPr>
            <a:grpSpLocks/>
          </p:cNvGrpSpPr>
          <p:nvPr/>
        </p:nvGrpSpPr>
        <p:grpSpPr bwMode="auto">
          <a:xfrm>
            <a:off x="3482730" y="2208746"/>
            <a:ext cx="1295400" cy="609600"/>
            <a:chOff x="4032" y="480"/>
            <a:chExt cx="768" cy="576"/>
          </a:xfrm>
          <a:gradFill>
            <a:gsLst>
              <a:gs pos="0">
                <a:schemeClr val="bg1"/>
              </a:gs>
              <a:gs pos="100000">
                <a:schemeClr val="hlink"/>
              </a:gs>
            </a:gsLst>
            <a:lin ang="0" scaled="1"/>
          </a:gradFill>
        </p:grpSpPr>
        <p:sp>
          <p:nvSpPr>
            <p:cNvPr id="12" name="Freeform 152"/>
            <p:cNvSpPr>
              <a:spLocks/>
            </p:cNvSpPr>
            <p:nvPr/>
          </p:nvSpPr>
          <p:spPr bwMode="auto">
            <a:xfrm>
              <a:off x="4032" y="480"/>
              <a:ext cx="768" cy="576"/>
            </a:xfrm>
            <a:custGeom>
              <a:avLst/>
              <a:gdLst>
                <a:gd name="T0" fmla="*/ 0 w 768"/>
                <a:gd name="T1" fmla="*/ 0 h 576"/>
                <a:gd name="T2" fmla="*/ 768 w 768"/>
                <a:gd name="T3" fmla="*/ 0 h 576"/>
                <a:gd name="T4" fmla="*/ 768 w 768"/>
                <a:gd name="T5" fmla="*/ 576 h 576"/>
                <a:gd name="T6" fmla="*/ 0 w 768"/>
                <a:gd name="T7" fmla="*/ 576 h 576"/>
                <a:gd name="T8" fmla="*/ 0 60000 65536"/>
                <a:gd name="T9" fmla="*/ 0 60000 65536"/>
                <a:gd name="T10" fmla="*/ 0 60000 65536"/>
                <a:gd name="T11" fmla="*/ 0 60000 65536"/>
                <a:gd name="T12" fmla="*/ 0 w 768"/>
                <a:gd name="T13" fmla="*/ 0 h 576"/>
                <a:gd name="T14" fmla="*/ 768 w 768"/>
                <a:gd name="T15" fmla="*/ 576 h 576"/>
              </a:gdLst>
              <a:ahLst/>
              <a:cxnLst>
                <a:cxn ang="T8">
                  <a:pos x="T0" y="T1"/>
                </a:cxn>
                <a:cxn ang="T9">
                  <a:pos x="T2" y="T3"/>
                </a:cxn>
                <a:cxn ang="T10">
                  <a:pos x="T4" y="T5"/>
                </a:cxn>
                <a:cxn ang="T11">
                  <a:pos x="T6" y="T7"/>
                </a:cxn>
              </a:cxnLst>
              <a:rect l="T12" t="T13" r="T14" b="T15"/>
              <a:pathLst>
                <a:path w="768" h="576">
                  <a:moveTo>
                    <a:pt x="0" y="0"/>
                  </a:moveTo>
                  <a:lnTo>
                    <a:pt x="768" y="0"/>
                  </a:lnTo>
                  <a:lnTo>
                    <a:pt x="768" y="576"/>
                  </a:lnTo>
                  <a:lnTo>
                    <a:pt x="0" y="576"/>
                  </a:lnTo>
                </a:path>
              </a:pathLst>
            </a:custGeom>
            <a:grpFill/>
            <a:ln w="28575">
              <a:solidFill>
                <a:schemeClr val="tx1"/>
              </a:solidFill>
              <a:round/>
              <a:headEnd/>
              <a:tailEnd/>
            </a:ln>
          </p:spPr>
          <p:txBody>
            <a:bodyPr/>
            <a:lstStyle/>
            <a:p>
              <a:endParaRPr lang="en-US">
                <a:solidFill>
                  <a:srgbClr val="333399"/>
                </a:solidFill>
              </a:endParaRPr>
            </a:p>
          </p:txBody>
        </p:sp>
        <p:sp>
          <p:nvSpPr>
            <p:cNvPr id="13" name="Line 153"/>
            <p:cNvSpPr>
              <a:spLocks noChangeShapeType="1"/>
            </p:cNvSpPr>
            <p:nvPr/>
          </p:nvSpPr>
          <p:spPr bwMode="auto">
            <a:xfrm>
              <a:off x="4664" y="653"/>
              <a:ext cx="0" cy="288"/>
            </a:xfrm>
            <a:prstGeom prst="line">
              <a:avLst/>
            </a:prstGeom>
            <a:grpFill/>
            <a:ln w="28575">
              <a:solidFill>
                <a:schemeClr val="tx1"/>
              </a:solidFill>
              <a:round/>
              <a:headEnd/>
              <a:tailEnd/>
            </a:ln>
          </p:spPr>
          <p:txBody>
            <a:bodyPr/>
            <a:lstStyle/>
            <a:p>
              <a:endParaRPr lang="en-US"/>
            </a:p>
          </p:txBody>
        </p:sp>
      </p:grpSp>
      <p:sp>
        <p:nvSpPr>
          <p:cNvPr id="14" name="TextBox 13"/>
          <p:cNvSpPr txBox="1"/>
          <p:nvPr/>
        </p:nvSpPr>
        <p:spPr>
          <a:xfrm>
            <a:off x="2102737" y="2451991"/>
            <a:ext cx="1210588" cy="646331"/>
          </a:xfrm>
          <a:prstGeom prst="rect">
            <a:avLst/>
          </a:prstGeom>
          <a:noFill/>
        </p:spPr>
        <p:txBody>
          <a:bodyPr wrap="none" rtlCol="0">
            <a:spAutoFit/>
          </a:bodyPr>
          <a:lstStyle/>
          <a:p>
            <a:r>
              <a:rPr lang="en-US" dirty="0" smtClean="0"/>
              <a:t>One-way </a:t>
            </a:r>
          </a:p>
          <a:p>
            <a:r>
              <a:rPr lang="en-US" dirty="0" smtClean="0"/>
              <a:t>Delay: 0.1s</a:t>
            </a:r>
            <a:endParaRPr lang="en-US" dirty="0"/>
          </a:p>
        </p:txBody>
      </p:sp>
      <p:sp>
        <p:nvSpPr>
          <p:cNvPr id="15" name="TextBox 14"/>
          <p:cNvSpPr txBox="1"/>
          <p:nvPr/>
        </p:nvSpPr>
        <p:spPr>
          <a:xfrm>
            <a:off x="3560884" y="1805660"/>
            <a:ext cx="825867" cy="369332"/>
          </a:xfrm>
          <a:prstGeom prst="rect">
            <a:avLst/>
          </a:prstGeom>
          <a:noFill/>
        </p:spPr>
        <p:txBody>
          <a:bodyPr wrap="none" rtlCol="0">
            <a:spAutoFit/>
          </a:bodyPr>
          <a:lstStyle/>
          <a:p>
            <a:r>
              <a:rPr lang="en-US" dirty="0" smtClean="0"/>
              <a:t>Router</a:t>
            </a:r>
            <a:endParaRPr lang="en-US" dirty="0"/>
          </a:p>
        </p:txBody>
      </p:sp>
      <p:sp>
        <p:nvSpPr>
          <p:cNvPr id="16" name="TextBox 15"/>
          <p:cNvSpPr txBox="1"/>
          <p:nvPr/>
        </p:nvSpPr>
        <p:spPr>
          <a:xfrm>
            <a:off x="3394807" y="2858990"/>
            <a:ext cx="1518364" cy="369332"/>
          </a:xfrm>
          <a:prstGeom prst="rect">
            <a:avLst/>
          </a:prstGeom>
          <a:noFill/>
        </p:spPr>
        <p:txBody>
          <a:bodyPr wrap="none" rtlCol="0">
            <a:spAutoFit/>
          </a:bodyPr>
          <a:lstStyle/>
          <a:p>
            <a:r>
              <a:rPr lang="en-US" dirty="0" smtClean="0"/>
              <a:t>100 </a:t>
            </a:r>
            <a:r>
              <a:rPr lang="en-US" dirty="0" err="1" smtClean="0"/>
              <a:t>pkt</a:t>
            </a:r>
            <a:r>
              <a:rPr lang="en-US" dirty="0" smtClean="0"/>
              <a:t> buffer</a:t>
            </a:r>
            <a:endParaRPr lang="en-US" dirty="0"/>
          </a:p>
        </p:txBody>
      </p:sp>
      <p:sp>
        <p:nvSpPr>
          <p:cNvPr id="18" name="Text Box 10"/>
          <p:cNvSpPr txBox="1">
            <a:spLocks noChangeArrowheads="1"/>
          </p:cNvSpPr>
          <p:nvPr/>
        </p:nvSpPr>
        <p:spPr bwMode="auto">
          <a:xfrm>
            <a:off x="5125581" y="1818687"/>
            <a:ext cx="10465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latin typeface="+mn-lt"/>
                <a:ea typeface="+mn-ea"/>
              </a:rPr>
              <a:t>Capacity:</a:t>
            </a:r>
          </a:p>
          <a:p>
            <a:pPr algn="ctr"/>
            <a:r>
              <a:rPr lang="en-US" sz="1800" dirty="0" smtClean="0">
                <a:latin typeface="+mn-lt"/>
                <a:ea typeface="+mn-ea"/>
              </a:rPr>
              <a:t>10 </a:t>
            </a:r>
            <a:r>
              <a:rPr lang="en-US" sz="1800" dirty="0" err="1" smtClean="0">
                <a:latin typeface="+mn-lt"/>
                <a:ea typeface="+mn-ea"/>
              </a:rPr>
              <a:t>pkt</a:t>
            </a:r>
            <a:r>
              <a:rPr lang="en-US" sz="1800" dirty="0" smtClean="0">
                <a:latin typeface="+mn-lt"/>
                <a:ea typeface="+mn-ea"/>
              </a:rPr>
              <a:t>/</a:t>
            </a:r>
            <a:r>
              <a:rPr lang="en-US" sz="1800" dirty="0">
                <a:latin typeface="+mn-lt"/>
                <a:ea typeface="+mn-ea"/>
              </a:rPr>
              <a:t>s</a:t>
            </a:r>
          </a:p>
        </p:txBody>
      </p:sp>
      <p:sp>
        <p:nvSpPr>
          <p:cNvPr id="19" name="TextBox 18"/>
          <p:cNvSpPr txBox="1"/>
          <p:nvPr/>
        </p:nvSpPr>
        <p:spPr>
          <a:xfrm>
            <a:off x="5125581" y="2465018"/>
            <a:ext cx="1031051" cy="646331"/>
          </a:xfrm>
          <a:prstGeom prst="rect">
            <a:avLst/>
          </a:prstGeom>
          <a:noFill/>
        </p:spPr>
        <p:txBody>
          <a:bodyPr wrap="none" rtlCol="0">
            <a:spAutoFit/>
          </a:bodyPr>
          <a:lstStyle/>
          <a:p>
            <a:r>
              <a:rPr lang="en-US" dirty="0" smtClean="0"/>
              <a:t>One-way </a:t>
            </a:r>
          </a:p>
          <a:p>
            <a:r>
              <a:rPr lang="en-US" dirty="0" smtClean="0"/>
              <a:t>Delay: 1s</a:t>
            </a:r>
            <a:endParaRPr lang="en-US" dirty="0"/>
          </a:p>
        </p:txBody>
      </p:sp>
    </p:spTree>
    <p:extLst>
      <p:ext uri="{BB962C8B-B14F-4D97-AF65-F5344CB8AC3E}">
        <p14:creationId xmlns:p14="http://schemas.microsoft.com/office/powerpoint/2010/main" val="16341363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Congestion Control</a:t>
            </a:r>
            <a:endParaRPr lang="en-US" dirty="0"/>
          </a:p>
        </p:txBody>
      </p:sp>
      <p:sp>
        <p:nvSpPr>
          <p:cNvPr id="3" name="Content Placeholder 2"/>
          <p:cNvSpPr>
            <a:spLocks noGrp="1"/>
          </p:cNvSpPr>
          <p:nvPr>
            <p:ph idx="1"/>
          </p:nvPr>
        </p:nvSpPr>
        <p:spPr>
          <a:xfrm>
            <a:off x="457200" y="1600200"/>
            <a:ext cx="8229600" cy="4322679"/>
          </a:xfrm>
        </p:spPr>
        <p:txBody>
          <a:bodyPr/>
          <a:lstStyle/>
          <a:p>
            <a:r>
              <a:rPr lang="en-US" dirty="0" smtClean="0"/>
              <a:t>Ask the senders to slow down</a:t>
            </a:r>
          </a:p>
          <a:p>
            <a:r>
              <a:rPr lang="en-US" dirty="0" smtClean="0"/>
              <a:t>But how much do you slow down?</a:t>
            </a:r>
          </a:p>
          <a:p>
            <a:pPr marL="457200" lvl="1" indent="0">
              <a:buNone/>
            </a:pPr>
            <a:r>
              <a:rPr lang="en-US" dirty="0" smtClean="0"/>
              <a:t>- </a:t>
            </a:r>
            <a:r>
              <a:rPr lang="en-US" b="1" dirty="0" smtClean="0"/>
              <a:t>Efficiency</a:t>
            </a:r>
            <a:r>
              <a:rPr lang="en-US" dirty="0" smtClean="0"/>
              <a:t>: Maximize Utilization</a:t>
            </a:r>
          </a:p>
        </p:txBody>
      </p:sp>
      <p:grpSp>
        <p:nvGrpSpPr>
          <p:cNvPr id="4" name="Group 50"/>
          <p:cNvGrpSpPr>
            <a:grpSpLocks/>
          </p:cNvGrpSpPr>
          <p:nvPr/>
        </p:nvGrpSpPr>
        <p:grpSpPr bwMode="auto">
          <a:xfrm>
            <a:off x="1318135" y="3585193"/>
            <a:ext cx="5410200" cy="1981200"/>
            <a:chOff x="1104" y="768"/>
            <a:chExt cx="3408" cy="1248"/>
          </a:xfrm>
        </p:grpSpPr>
        <p:sp>
          <p:nvSpPr>
            <p:cNvPr id="5" name="Line 7"/>
            <p:cNvSpPr>
              <a:spLocks noChangeShapeType="1"/>
            </p:cNvSpPr>
            <p:nvPr/>
          </p:nvSpPr>
          <p:spPr bwMode="auto">
            <a:xfrm>
              <a:off x="1200" y="1008"/>
              <a:ext cx="13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Line 8"/>
            <p:cNvSpPr>
              <a:spLocks noChangeShapeType="1"/>
            </p:cNvSpPr>
            <p:nvPr/>
          </p:nvSpPr>
          <p:spPr bwMode="auto">
            <a:xfrm flipV="1">
              <a:off x="1248" y="1440"/>
              <a:ext cx="1296"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7" name="Line 9"/>
            <p:cNvSpPr>
              <a:spLocks noChangeShapeType="1"/>
            </p:cNvSpPr>
            <p:nvPr/>
          </p:nvSpPr>
          <p:spPr bwMode="auto">
            <a:xfrm>
              <a:off x="2784" y="1392"/>
              <a:ext cx="15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 name="Oval 3"/>
            <p:cNvSpPr>
              <a:spLocks noChangeArrowheads="1"/>
            </p:cNvSpPr>
            <p:nvPr/>
          </p:nvSpPr>
          <p:spPr bwMode="auto">
            <a:xfrm>
              <a:off x="1104" y="816"/>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9" name="Oval 4"/>
            <p:cNvSpPr>
              <a:spLocks noChangeArrowheads="1"/>
            </p:cNvSpPr>
            <p:nvPr/>
          </p:nvSpPr>
          <p:spPr bwMode="auto">
            <a:xfrm>
              <a:off x="1104" y="1584"/>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S</a:t>
              </a:r>
              <a:r>
                <a:rPr lang="en-US" sz="2000" baseline="-25000"/>
                <a:t>2</a:t>
              </a:r>
            </a:p>
          </p:txBody>
        </p:sp>
        <p:sp>
          <p:nvSpPr>
            <p:cNvPr id="10" name="Oval 5"/>
            <p:cNvSpPr>
              <a:spLocks noChangeArrowheads="1"/>
            </p:cNvSpPr>
            <p:nvPr/>
          </p:nvSpPr>
          <p:spPr bwMode="auto">
            <a:xfrm>
              <a:off x="2304" y="1152"/>
              <a:ext cx="480" cy="48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R1</a:t>
              </a:r>
            </a:p>
          </p:txBody>
        </p:sp>
        <p:sp>
          <p:nvSpPr>
            <p:cNvPr id="11" name="Oval 6"/>
            <p:cNvSpPr>
              <a:spLocks noChangeArrowheads="1"/>
            </p:cNvSpPr>
            <p:nvPr/>
          </p:nvSpPr>
          <p:spPr bwMode="auto">
            <a:xfrm>
              <a:off x="4224" y="1248"/>
              <a:ext cx="288"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D</a:t>
              </a:r>
              <a:endParaRPr lang="en-US" sz="2000" baseline="-25000"/>
            </a:p>
          </p:txBody>
        </p:sp>
        <p:sp>
          <p:nvSpPr>
            <p:cNvPr id="12" name="Text Box 10"/>
            <p:cNvSpPr txBox="1">
              <a:spLocks noChangeArrowheads="1"/>
            </p:cNvSpPr>
            <p:nvPr/>
          </p:nvSpPr>
          <p:spPr bwMode="auto">
            <a:xfrm>
              <a:off x="1574" y="768"/>
              <a:ext cx="68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dirty="0">
                <a:latin typeface="Times New Roman" charset="0"/>
              </a:endParaRPr>
            </a:p>
            <a:p>
              <a:pPr algn="ctr"/>
              <a:r>
                <a:rPr lang="en-US" sz="2000" dirty="0"/>
                <a:t>10Mb/s</a:t>
              </a:r>
            </a:p>
          </p:txBody>
        </p:sp>
        <p:sp>
          <p:nvSpPr>
            <p:cNvPr id="13" name="Text Box 11"/>
            <p:cNvSpPr txBox="1">
              <a:spLocks noChangeArrowheads="1"/>
            </p:cNvSpPr>
            <p:nvPr/>
          </p:nvSpPr>
          <p:spPr bwMode="auto">
            <a:xfrm>
              <a:off x="3264" y="1190"/>
              <a:ext cx="61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a:p>
              <a:pPr algn="ctr"/>
              <a:r>
                <a:rPr lang="en-US" sz="2000"/>
                <a:t>2Mb/s</a:t>
              </a:r>
            </a:p>
          </p:txBody>
        </p:sp>
        <p:sp>
          <p:nvSpPr>
            <p:cNvPr id="14" name="Text Box 12"/>
            <p:cNvSpPr txBox="1">
              <a:spLocks noChangeArrowheads="1"/>
            </p:cNvSpPr>
            <p:nvPr/>
          </p:nvSpPr>
          <p:spPr bwMode="auto">
            <a:xfrm>
              <a:off x="1476" y="1574"/>
              <a:ext cx="78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dirty="0">
                <a:latin typeface="Times New Roman" charset="0"/>
              </a:endParaRPr>
            </a:p>
            <a:p>
              <a:pPr algn="ctr"/>
              <a:r>
                <a:rPr lang="en-US" sz="2000" dirty="0"/>
                <a:t>100Mb/s</a:t>
              </a:r>
            </a:p>
          </p:txBody>
        </p:sp>
      </p:grpSp>
      <p:sp>
        <p:nvSpPr>
          <p:cNvPr id="15" name="Rectangle 14"/>
          <p:cNvSpPr/>
          <p:nvPr/>
        </p:nvSpPr>
        <p:spPr>
          <a:xfrm>
            <a:off x="587007" y="5773564"/>
            <a:ext cx="6311825" cy="954107"/>
          </a:xfrm>
          <a:prstGeom prst="rect">
            <a:avLst/>
          </a:prstGeom>
        </p:spPr>
        <p:txBody>
          <a:bodyPr wrap="square">
            <a:spAutoFit/>
          </a:bodyPr>
          <a:lstStyle/>
          <a:p>
            <a:pPr lvl="1"/>
            <a:r>
              <a:rPr lang="en-US" sz="2800" dirty="0" smtClean="0"/>
              <a:t>- </a:t>
            </a:r>
            <a:r>
              <a:rPr lang="en-US" sz="2800" b="1" dirty="0" smtClean="0"/>
              <a:t>Fairness</a:t>
            </a:r>
            <a:r>
              <a:rPr lang="en-US" sz="2800" dirty="0"/>
              <a:t>: </a:t>
            </a:r>
            <a:r>
              <a:rPr lang="en-US" sz="2800" dirty="0" smtClean="0"/>
              <a:t>Each user gets a fair share</a:t>
            </a:r>
          </a:p>
          <a:p>
            <a:pPr lvl="1"/>
            <a:endParaRPr lang="en-US" sz="2800" dirty="0" smtClean="0"/>
          </a:p>
        </p:txBody>
      </p:sp>
      <p:sp>
        <p:nvSpPr>
          <p:cNvPr id="16" name="TextBox 15"/>
          <p:cNvSpPr txBox="1"/>
          <p:nvPr/>
        </p:nvSpPr>
        <p:spPr>
          <a:xfrm>
            <a:off x="5219855" y="3585193"/>
            <a:ext cx="2102559" cy="400110"/>
          </a:xfrm>
          <a:prstGeom prst="rect">
            <a:avLst/>
          </a:prstGeom>
          <a:noFill/>
        </p:spPr>
        <p:txBody>
          <a:bodyPr wrap="square" rtlCol="0">
            <a:spAutoFit/>
          </a:bodyPr>
          <a:lstStyle/>
          <a:p>
            <a:r>
              <a:rPr lang="en-US" sz="2000" dirty="0" smtClean="0">
                <a:solidFill>
                  <a:srgbClr val="3366FF"/>
                </a:solidFill>
              </a:rPr>
              <a:t>S</a:t>
            </a:r>
            <a:r>
              <a:rPr lang="en-US" sz="2000" baseline="-25000" dirty="0" smtClean="0">
                <a:solidFill>
                  <a:srgbClr val="3366FF"/>
                </a:solidFill>
              </a:rPr>
              <a:t>1</a:t>
            </a:r>
            <a:r>
              <a:rPr lang="en-US" sz="2000" dirty="0" smtClean="0">
                <a:solidFill>
                  <a:srgbClr val="3366FF"/>
                </a:solidFill>
              </a:rPr>
              <a:t> + S</a:t>
            </a:r>
            <a:r>
              <a:rPr lang="en-US" sz="2000" baseline="-25000" dirty="0" smtClean="0">
                <a:solidFill>
                  <a:srgbClr val="3366FF"/>
                </a:solidFill>
              </a:rPr>
              <a:t>2</a:t>
            </a:r>
            <a:r>
              <a:rPr lang="en-US" sz="2000" dirty="0" smtClean="0">
                <a:solidFill>
                  <a:srgbClr val="3366FF"/>
                </a:solidFill>
              </a:rPr>
              <a:t> = 2Mb/s </a:t>
            </a:r>
            <a:endParaRPr lang="en-US" sz="2000" dirty="0">
              <a:solidFill>
                <a:srgbClr val="3366FF"/>
              </a:solidFill>
            </a:endParaRPr>
          </a:p>
        </p:txBody>
      </p:sp>
      <p:sp>
        <p:nvSpPr>
          <p:cNvPr id="17" name="TextBox 16"/>
          <p:cNvSpPr txBox="1"/>
          <p:nvPr/>
        </p:nvSpPr>
        <p:spPr>
          <a:xfrm>
            <a:off x="5372255" y="5216666"/>
            <a:ext cx="2102559" cy="400110"/>
          </a:xfrm>
          <a:prstGeom prst="rect">
            <a:avLst/>
          </a:prstGeom>
          <a:noFill/>
        </p:spPr>
        <p:txBody>
          <a:bodyPr wrap="square" rtlCol="0">
            <a:spAutoFit/>
          </a:bodyPr>
          <a:lstStyle/>
          <a:p>
            <a:r>
              <a:rPr lang="en-US" sz="2000" dirty="0" smtClean="0">
                <a:solidFill>
                  <a:srgbClr val="3366FF"/>
                </a:solidFill>
              </a:rPr>
              <a:t>S</a:t>
            </a:r>
            <a:r>
              <a:rPr lang="en-US" sz="2000" baseline="-25000" dirty="0" smtClean="0">
                <a:solidFill>
                  <a:srgbClr val="3366FF"/>
                </a:solidFill>
              </a:rPr>
              <a:t>1</a:t>
            </a:r>
            <a:r>
              <a:rPr lang="en-US" sz="2000" dirty="0" smtClean="0">
                <a:solidFill>
                  <a:srgbClr val="3366FF"/>
                </a:solidFill>
              </a:rPr>
              <a:t> = S</a:t>
            </a:r>
            <a:r>
              <a:rPr lang="en-US" sz="2000" baseline="-25000" dirty="0" smtClean="0">
                <a:solidFill>
                  <a:srgbClr val="3366FF"/>
                </a:solidFill>
              </a:rPr>
              <a:t>2</a:t>
            </a:r>
            <a:r>
              <a:rPr lang="en-US" sz="2000" dirty="0" smtClean="0">
                <a:solidFill>
                  <a:srgbClr val="3366FF"/>
                </a:solidFill>
              </a:rPr>
              <a:t> = 1Mb/s</a:t>
            </a:r>
            <a:endParaRPr lang="en-US" sz="2000" baseline="-25000" dirty="0">
              <a:solidFill>
                <a:srgbClr val="3366FF"/>
              </a:solidFill>
            </a:endParaRPr>
          </a:p>
        </p:txBody>
      </p:sp>
    </p:spTree>
    <p:extLst>
      <p:ext uri="{BB962C8B-B14F-4D97-AF65-F5344CB8AC3E}">
        <p14:creationId xmlns:p14="http://schemas.microsoft.com/office/powerpoint/2010/main" val="2400477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Max-Min Fairness</a:t>
            </a:r>
            <a:endParaRPr lang="en-US" dirty="0"/>
          </a:p>
        </p:txBody>
      </p:sp>
      <p:sp>
        <p:nvSpPr>
          <p:cNvPr id="3" name="Content Placeholder 2"/>
          <p:cNvSpPr>
            <a:spLocks noGrp="1"/>
          </p:cNvSpPr>
          <p:nvPr>
            <p:ph idx="1"/>
          </p:nvPr>
        </p:nvSpPr>
        <p:spPr>
          <a:xfrm>
            <a:off x="457200" y="1417638"/>
            <a:ext cx="8229600" cy="4525963"/>
          </a:xfrm>
        </p:spPr>
        <p:txBody>
          <a:bodyPr/>
          <a:lstStyle/>
          <a:p>
            <a:r>
              <a:rPr lang="en-US" dirty="0" smtClean="0"/>
              <a:t>Each user gets min(demand, fair share)</a:t>
            </a:r>
            <a:endParaRPr lang="en-US" dirty="0"/>
          </a:p>
        </p:txBody>
      </p:sp>
      <p:grpSp>
        <p:nvGrpSpPr>
          <p:cNvPr id="4" name="Group 28"/>
          <p:cNvGrpSpPr>
            <a:grpSpLocks/>
          </p:cNvGrpSpPr>
          <p:nvPr/>
        </p:nvGrpSpPr>
        <p:grpSpPr bwMode="auto">
          <a:xfrm>
            <a:off x="2397876" y="2149475"/>
            <a:ext cx="3470275" cy="1981200"/>
            <a:chOff x="3238" y="864"/>
            <a:chExt cx="2186" cy="1248"/>
          </a:xfrm>
        </p:grpSpPr>
        <p:sp>
          <p:nvSpPr>
            <p:cNvPr id="5" name="Line 5"/>
            <p:cNvSpPr>
              <a:spLocks noChangeShapeType="1"/>
            </p:cNvSpPr>
            <p:nvPr/>
          </p:nvSpPr>
          <p:spPr bwMode="auto">
            <a:xfrm>
              <a:off x="3314" y="960"/>
              <a:ext cx="106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Line 6"/>
            <p:cNvSpPr>
              <a:spLocks noChangeShapeType="1"/>
            </p:cNvSpPr>
            <p:nvPr/>
          </p:nvSpPr>
          <p:spPr bwMode="auto">
            <a:xfrm flipV="1">
              <a:off x="3360" y="1488"/>
              <a:ext cx="1014"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7" name="Line 7"/>
            <p:cNvSpPr>
              <a:spLocks noChangeShapeType="1"/>
            </p:cNvSpPr>
            <p:nvPr/>
          </p:nvSpPr>
          <p:spPr bwMode="auto">
            <a:xfrm>
              <a:off x="4568" y="1440"/>
              <a:ext cx="6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 name="Oval 8"/>
            <p:cNvSpPr>
              <a:spLocks noChangeArrowheads="1"/>
            </p:cNvSpPr>
            <p:nvPr/>
          </p:nvSpPr>
          <p:spPr bwMode="auto">
            <a:xfrm>
              <a:off x="3238" y="864"/>
              <a:ext cx="227"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a:t>S</a:t>
              </a:r>
              <a:r>
                <a:rPr lang="en-US" sz="2000" baseline="-25000" dirty="0"/>
                <a:t>1</a:t>
              </a:r>
            </a:p>
          </p:txBody>
        </p:sp>
        <p:sp>
          <p:nvSpPr>
            <p:cNvPr id="9" name="Oval 9"/>
            <p:cNvSpPr>
              <a:spLocks noChangeArrowheads="1"/>
            </p:cNvSpPr>
            <p:nvPr/>
          </p:nvSpPr>
          <p:spPr bwMode="auto">
            <a:xfrm>
              <a:off x="3238" y="1344"/>
              <a:ext cx="227"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S</a:t>
              </a:r>
              <a:r>
                <a:rPr lang="en-US" sz="2000" baseline="-25000"/>
                <a:t>2</a:t>
              </a:r>
            </a:p>
          </p:txBody>
        </p:sp>
        <p:sp>
          <p:nvSpPr>
            <p:cNvPr id="10" name="Oval 10"/>
            <p:cNvSpPr>
              <a:spLocks noChangeArrowheads="1"/>
            </p:cNvSpPr>
            <p:nvPr/>
          </p:nvSpPr>
          <p:spPr bwMode="auto">
            <a:xfrm>
              <a:off x="4184" y="1248"/>
              <a:ext cx="379" cy="43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dirty="0"/>
                <a:t>R1</a:t>
              </a:r>
            </a:p>
          </p:txBody>
        </p:sp>
        <p:sp>
          <p:nvSpPr>
            <p:cNvPr id="11" name="Oval 11"/>
            <p:cNvSpPr>
              <a:spLocks noChangeArrowheads="1"/>
            </p:cNvSpPr>
            <p:nvPr/>
          </p:nvSpPr>
          <p:spPr bwMode="auto">
            <a:xfrm>
              <a:off x="5197" y="1296"/>
              <a:ext cx="227"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a:t>D</a:t>
              </a:r>
              <a:endParaRPr lang="en-US" sz="2000" baseline="-25000"/>
            </a:p>
          </p:txBody>
        </p:sp>
        <p:sp>
          <p:nvSpPr>
            <p:cNvPr id="12" name="Text Box 13"/>
            <p:cNvSpPr txBox="1">
              <a:spLocks noChangeArrowheads="1"/>
            </p:cNvSpPr>
            <p:nvPr/>
          </p:nvSpPr>
          <p:spPr bwMode="auto">
            <a:xfrm>
              <a:off x="4534" y="1238"/>
              <a:ext cx="610"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endParaRPr lang="en-US" sz="2000">
                <a:latin typeface="Times New Roman" charset="0"/>
              </a:endParaRPr>
            </a:p>
            <a:p>
              <a:pPr algn="ctr"/>
              <a:r>
                <a:rPr lang="en-US" sz="2000"/>
                <a:t>9Mb/s</a:t>
              </a:r>
            </a:p>
          </p:txBody>
        </p:sp>
        <p:sp>
          <p:nvSpPr>
            <p:cNvPr id="13" name="Line 15"/>
            <p:cNvSpPr>
              <a:spLocks noChangeShapeType="1"/>
            </p:cNvSpPr>
            <p:nvPr/>
          </p:nvSpPr>
          <p:spPr bwMode="auto">
            <a:xfrm flipV="1">
              <a:off x="3504" y="1632"/>
              <a:ext cx="768"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 name="Oval 16"/>
            <p:cNvSpPr>
              <a:spLocks noChangeArrowheads="1"/>
            </p:cNvSpPr>
            <p:nvPr/>
          </p:nvSpPr>
          <p:spPr bwMode="auto">
            <a:xfrm>
              <a:off x="3277" y="1824"/>
              <a:ext cx="227" cy="2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dirty="0" smtClean="0"/>
                <a:t>S</a:t>
              </a:r>
              <a:r>
                <a:rPr lang="en-US" sz="2000" baseline="-25000" dirty="0" smtClean="0"/>
                <a:t>3</a:t>
              </a:r>
              <a:endParaRPr lang="en-US" sz="2000" baseline="-25000" dirty="0"/>
            </a:p>
          </p:txBody>
        </p:sp>
      </p:grpSp>
      <p:grpSp>
        <p:nvGrpSpPr>
          <p:cNvPr id="15" name="Group 25"/>
          <p:cNvGrpSpPr>
            <a:grpSpLocks/>
          </p:cNvGrpSpPr>
          <p:nvPr/>
        </p:nvGrpSpPr>
        <p:grpSpPr bwMode="auto">
          <a:xfrm>
            <a:off x="2515351" y="4054475"/>
            <a:ext cx="3657600" cy="2100263"/>
            <a:chOff x="3312" y="2208"/>
            <a:chExt cx="2304" cy="1323"/>
          </a:xfrm>
        </p:grpSpPr>
        <p:sp>
          <p:nvSpPr>
            <p:cNvPr id="16" name="Text Box 18"/>
            <p:cNvSpPr txBox="1">
              <a:spLocks noChangeArrowheads="1"/>
            </p:cNvSpPr>
            <p:nvPr/>
          </p:nvSpPr>
          <p:spPr bwMode="auto">
            <a:xfrm>
              <a:off x="4368" y="2208"/>
              <a:ext cx="1248" cy="1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a:sym typeface="Symbol" charset="0"/>
                </a:rPr>
                <a:t></a:t>
              </a:r>
              <a:r>
                <a:rPr lang="en-US" baseline="-25000">
                  <a:sym typeface="Symbol" charset="0"/>
                </a:rPr>
                <a:t>1</a:t>
              </a:r>
              <a:r>
                <a:rPr lang="en-US">
                  <a:sym typeface="Symbol" charset="0"/>
                </a:rPr>
                <a:t>= 1Mb/s </a:t>
              </a:r>
            </a:p>
            <a:p>
              <a:r>
                <a:rPr lang="en-US">
                  <a:sym typeface="Symbol" charset="0"/>
                </a:rPr>
                <a:t></a:t>
              </a:r>
              <a:r>
                <a:rPr lang="en-US" baseline="-25000">
                  <a:sym typeface="Symbol" charset="0"/>
                </a:rPr>
                <a:t>2</a:t>
              </a:r>
              <a:r>
                <a:rPr lang="en-US">
                  <a:sym typeface="Symbol" charset="0"/>
                </a:rPr>
                <a:t>= 7Mb/s</a:t>
              </a:r>
            </a:p>
            <a:p>
              <a:r>
                <a:rPr lang="en-US">
                  <a:sym typeface="Symbol" charset="0"/>
                </a:rPr>
                <a:t></a:t>
              </a:r>
              <a:r>
                <a:rPr lang="en-US" baseline="-25000">
                  <a:sym typeface="Symbol" charset="0"/>
                </a:rPr>
                <a:t>3</a:t>
              </a:r>
              <a:r>
                <a:rPr lang="en-US">
                  <a:sym typeface="Symbol" charset="0"/>
                </a:rPr>
                <a:t>= </a:t>
              </a:r>
            </a:p>
            <a:p>
              <a:pPr>
                <a:spcBef>
                  <a:spcPct val="50000"/>
                </a:spcBef>
              </a:pPr>
              <a:endParaRPr lang="en-US">
                <a:sym typeface="Symbol" charset="0"/>
              </a:endParaRPr>
            </a:p>
            <a:p>
              <a:endParaRPr lang="en-US">
                <a:sym typeface="Symbol" charset="0"/>
              </a:endParaRPr>
            </a:p>
          </p:txBody>
        </p:sp>
        <p:sp>
          <p:nvSpPr>
            <p:cNvPr id="17" name="AutoShape 20"/>
            <p:cNvSpPr>
              <a:spLocks/>
            </p:cNvSpPr>
            <p:nvPr/>
          </p:nvSpPr>
          <p:spPr bwMode="auto">
            <a:xfrm>
              <a:off x="4224" y="2304"/>
              <a:ext cx="96" cy="624"/>
            </a:xfrm>
            <a:prstGeom prst="leftBrace">
              <a:avLst>
                <a:gd name="adj1" fmla="val 5416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8" name="Text Box 21"/>
            <p:cNvSpPr txBox="1">
              <a:spLocks noChangeArrowheads="1"/>
            </p:cNvSpPr>
            <p:nvPr/>
          </p:nvSpPr>
          <p:spPr bwMode="auto">
            <a:xfrm>
              <a:off x="3312" y="2496"/>
              <a:ext cx="9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spcBef>
                  <a:spcPct val="50000"/>
                </a:spcBef>
              </a:pPr>
              <a:r>
                <a:rPr lang="en-US" dirty="0"/>
                <a:t>Demands</a:t>
              </a:r>
            </a:p>
          </p:txBody>
        </p:sp>
      </p:grpSp>
      <p:grpSp>
        <p:nvGrpSpPr>
          <p:cNvPr id="19" name="Group 24"/>
          <p:cNvGrpSpPr>
            <a:grpSpLocks/>
          </p:cNvGrpSpPr>
          <p:nvPr/>
        </p:nvGrpSpPr>
        <p:grpSpPr bwMode="auto">
          <a:xfrm>
            <a:off x="2362951" y="5578475"/>
            <a:ext cx="3665538" cy="1187450"/>
            <a:chOff x="3216" y="3168"/>
            <a:chExt cx="2309" cy="748"/>
          </a:xfrm>
        </p:grpSpPr>
        <p:sp>
          <p:nvSpPr>
            <p:cNvPr id="20" name="Text Box 19"/>
            <p:cNvSpPr txBox="1">
              <a:spLocks noChangeArrowheads="1"/>
            </p:cNvSpPr>
            <p:nvPr/>
          </p:nvSpPr>
          <p:spPr bwMode="auto">
            <a:xfrm>
              <a:off x="4416" y="3168"/>
              <a:ext cx="1109"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spcBef>
                  <a:spcPct val="50000"/>
                </a:spcBef>
              </a:pPr>
              <a:r>
                <a:rPr lang="en-US">
                  <a:sym typeface="Symbol" charset="0"/>
                </a:rPr>
                <a:t></a:t>
              </a:r>
              <a:r>
                <a:rPr lang="en-US" baseline="-25000">
                  <a:sym typeface="Symbol" charset="0"/>
                </a:rPr>
                <a:t>1</a:t>
              </a:r>
              <a:r>
                <a:rPr lang="en-US">
                  <a:sym typeface="Symbol" charset="0"/>
                </a:rPr>
                <a:t>= 1Mb/s </a:t>
              </a:r>
            </a:p>
            <a:p>
              <a:r>
                <a:rPr lang="en-US">
                  <a:sym typeface="Symbol" charset="0"/>
                </a:rPr>
                <a:t></a:t>
              </a:r>
              <a:r>
                <a:rPr lang="en-US" baseline="-25000">
                  <a:sym typeface="Symbol" charset="0"/>
                </a:rPr>
                <a:t>2</a:t>
              </a:r>
              <a:r>
                <a:rPr lang="en-US">
                  <a:sym typeface="Symbol" charset="0"/>
                </a:rPr>
                <a:t>= 4Mb/s </a:t>
              </a:r>
            </a:p>
            <a:p>
              <a:r>
                <a:rPr lang="en-US">
                  <a:sym typeface="Symbol" charset="0"/>
                </a:rPr>
                <a:t></a:t>
              </a:r>
              <a:r>
                <a:rPr lang="en-US" baseline="-25000">
                  <a:sym typeface="Symbol" charset="0"/>
                </a:rPr>
                <a:t>3</a:t>
              </a:r>
              <a:r>
                <a:rPr lang="en-US">
                  <a:sym typeface="Symbol" charset="0"/>
                </a:rPr>
                <a:t>= 4Mb/s</a:t>
              </a:r>
            </a:p>
          </p:txBody>
        </p:sp>
        <p:sp>
          <p:nvSpPr>
            <p:cNvPr id="21" name="AutoShape 22"/>
            <p:cNvSpPr>
              <a:spLocks/>
            </p:cNvSpPr>
            <p:nvPr/>
          </p:nvSpPr>
          <p:spPr bwMode="auto">
            <a:xfrm>
              <a:off x="4224" y="3264"/>
              <a:ext cx="96" cy="624"/>
            </a:xfrm>
            <a:prstGeom prst="leftBrace">
              <a:avLst>
                <a:gd name="adj1" fmla="val 5416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 name="Text Box 23"/>
            <p:cNvSpPr txBox="1">
              <a:spLocks noChangeArrowheads="1"/>
            </p:cNvSpPr>
            <p:nvPr/>
          </p:nvSpPr>
          <p:spPr bwMode="auto">
            <a:xfrm>
              <a:off x="3216" y="3312"/>
              <a:ext cx="11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spcBef>
                  <a:spcPct val="50000"/>
                </a:spcBef>
              </a:pPr>
              <a:r>
                <a:rPr lang="en-US"/>
                <a:t>Max-min Fair Rates</a:t>
              </a:r>
            </a:p>
          </p:txBody>
        </p:sp>
      </p:grpSp>
    </p:spTree>
    <p:extLst>
      <p:ext uri="{BB962C8B-B14F-4D97-AF65-F5344CB8AC3E}">
        <p14:creationId xmlns:p14="http://schemas.microsoft.com/office/powerpoint/2010/main" val="159109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 Congestion Control</a:t>
            </a:r>
            <a:endParaRPr lang="en-US" dirty="0"/>
          </a:p>
        </p:txBody>
      </p:sp>
      <p:sp>
        <p:nvSpPr>
          <p:cNvPr id="3" name="Content Placeholder 2"/>
          <p:cNvSpPr>
            <a:spLocks noGrp="1"/>
          </p:cNvSpPr>
          <p:nvPr>
            <p:ph idx="1"/>
          </p:nvPr>
        </p:nvSpPr>
        <p:spPr>
          <a:xfrm>
            <a:off x="457200" y="1417638"/>
            <a:ext cx="8229600" cy="4525963"/>
          </a:xfrm>
        </p:spPr>
        <p:txBody>
          <a:bodyPr>
            <a:noAutofit/>
          </a:bodyPr>
          <a:lstStyle/>
          <a:p>
            <a:r>
              <a:rPr lang="en-US" u="sng" dirty="0" smtClean="0"/>
              <a:t>Simple idea:</a:t>
            </a:r>
            <a:r>
              <a:rPr lang="en-US" dirty="0" smtClean="0"/>
              <a:t> Send a few packets. </a:t>
            </a:r>
          </a:p>
          <a:p>
            <a:pPr lvl="1"/>
            <a:r>
              <a:rPr lang="en-US" dirty="0" smtClean="0"/>
              <a:t>If a packet is dropped =&gt; decrease rate. </a:t>
            </a:r>
          </a:p>
          <a:p>
            <a:pPr lvl="1"/>
            <a:r>
              <a:rPr lang="en-US" dirty="0" smtClean="0"/>
              <a:t>If no drops =&gt; increase rate. </a:t>
            </a:r>
          </a:p>
          <a:p>
            <a:r>
              <a:rPr lang="en-US" dirty="0" smtClean="0"/>
              <a:t>Control rate via congestion window</a:t>
            </a:r>
          </a:p>
          <a:p>
            <a:pPr lvl="1"/>
            <a:r>
              <a:rPr lang="en-US" dirty="0" err="1" smtClean="0"/>
              <a:t>cwnd</a:t>
            </a:r>
            <a:r>
              <a:rPr lang="en-US" dirty="0" smtClean="0"/>
              <a:t> = Number of packets a sender can send without an acknowledgment (i.e. in one RTT)</a:t>
            </a:r>
          </a:p>
          <a:p>
            <a:pPr lvl="1"/>
            <a:r>
              <a:rPr lang="en-US" dirty="0" smtClean="0"/>
              <a:t>Increase </a:t>
            </a:r>
            <a:r>
              <a:rPr lang="en-US" dirty="0" err="1" smtClean="0"/>
              <a:t>cwnd</a:t>
            </a:r>
            <a:r>
              <a:rPr lang="en-US" dirty="0" smtClean="0"/>
              <a:t> to increase rate</a:t>
            </a:r>
          </a:p>
          <a:p>
            <a:r>
              <a:rPr lang="en-US" dirty="0" smtClean="0"/>
              <a:t>How does </a:t>
            </a:r>
            <a:r>
              <a:rPr lang="en-US" dirty="0" err="1" smtClean="0"/>
              <a:t>cwnd</a:t>
            </a:r>
            <a:r>
              <a:rPr lang="en-US" dirty="0" smtClean="0"/>
              <a:t> relate to actual rate? </a:t>
            </a:r>
          </a:p>
          <a:p>
            <a:pPr marL="457200" lvl="1" indent="0">
              <a:buNone/>
            </a:pPr>
            <a:r>
              <a:rPr lang="en-US" dirty="0">
                <a:solidFill>
                  <a:srgbClr val="3366FF"/>
                </a:solidFill>
              </a:rPr>
              <a:t>	</a:t>
            </a:r>
            <a:r>
              <a:rPr lang="en-US" b="1" dirty="0" smtClean="0">
                <a:solidFill>
                  <a:srgbClr val="3366FF"/>
                </a:solidFill>
              </a:rPr>
              <a:t>Throughput = </a:t>
            </a:r>
            <a:r>
              <a:rPr lang="en-US" b="1" dirty="0" err="1" smtClean="0">
                <a:solidFill>
                  <a:srgbClr val="3366FF"/>
                </a:solidFill>
              </a:rPr>
              <a:t>cwnd</a:t>
            </a:r>
            <a:r>
              <a:rPr lang="en-US" b="1" dirty="0" smtClean="0">
                <a:solidFill>
                  <a:srgbClr val="3366FF"/>
                </a:solidFill>
              </a:rPr>
              <a:t>/RTT</a:t>
            </a:r>
            <a:endParaRPr lang="en-US" b="1" dirty="0">
              <a:solidFill>
                <a:srgbClr val="3366FF"/>
              </a:solidFill>
            </a:endParaRPr>
          </a:p>
        </p:txBody>
      </p:sp>
    </p:spTree>
    <p:extLst>
      <p:ext uri="{BB962C8B-B14F-4D97-AF65-F5344CB8AC3E}">
        <p14:creationId xmlns:p14="http://schemas.microsoft.com/office/powerpoint/2010/main" val="40913860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should TCP increase/decrease </a:t>
            </a:r>
            <a:r>
              <a:rPr lang="en-US" dirty="0" err="1" smtClean="0"/>
              <a:t>cwnd</a:t>
            </a:r>
            <a:r>
              <a:rPr lang="en-US" dirty="0" smtClean="0"/>
              <a:t>?</a:t>
            </a:r>
            <a:endParaRPr lang="en-US" dirty="0"/>
          </a:p>
        </p:txBody>
      </p:sp>
      <p:sp>
        <p:nvSpPr>
          <p:cNvPr id="3" name="Content Placeholder 2"/>
          <p:cNvSpPr>
            <a:spLocks noGrp="1"/>
          </p:cNvSpPr>
          <p:nvPr>
            <p:ph idx="1"/>
          </p:nvPr>
        </p:nvSpPr>
        <p:spPr>
          <a:xfrm>
            <a:off x="457200" y="1695106"/>
            <a:ext cx="8229600" cy="4525963"/>
          </a:xfrm>
        </p:spPr>
        <p:txBody>
          <a:bodyPr>
            <a:noAutofit/>
          </a:bodyPr>
          <a:lstStyle/>
          <a:p>
            <a:r>
              <a:rPr lang="en-US" u="sng" dirty="0" smtClean="0"/>
              <a:t>Basic rule:</a:t>
            </a:r>
            <a:r>
              <a:rPr lang="en-US" dirty="0" smtClean="0"/>
              <a:t>  Additive increase, Multiplicative decrease (AIMD)</a:t>
            </a:r>
          </a:p>
          <a:p>
            <a:r>
              <a:rPr lang="en-US" dirty="0" smtClean="0"/>
              <a:t>For every </a:t>
            </a:r>
            <a:r>
              <a:rPr lang="en-US" b="1" dirty="0" smtClean="0"/>
              <a:t>RTT</a:t>
            </a:r>
            <a:r>
              <a:rPr lang="en-US" dirty="0" smtClean="0"/>
              <a:t>:</a:t>
            </a:r>
          </a:p>
          <a:p>
            <a:pPr lvl="1"/>
            <a:r>
              <a:rPr lang="en-US" b="1" dirty="0" smtClean="0">
                <a:solidFill>
                  <a:srgbClr val="3366FF"/>
                </a:solidFill>
              </a:rPr>
              <a:t>No loss =&gt; </a:t>
            </a:r>
            <a:r>
              <a:rPr lang="en-US" b="1" dirty="0" err="1" smtClean="0">
                <a:solidFill>
                  <a:srgbClr val="3366FF"/>
                </a:solidFill>
              </a:rPr>
              <a:t>cwnd</a:t>
            </a:r>
            <a:r>
              <a:rPr lang="en-US" b="1" dirty="0" smtClean="0">
                <a:solidFill>
                  <a:srgbClr val="3366FF"/>
                </a:solidFill>
              </a:rPr>
              <a:t> = </a:t>
            </a:r>
            <a:r>
              <a:rPr lang="en-US" b="1" dirty="0" err="1" smtClean="0">
                <a:solidFill>
                  <a:srgbClr val="3366FF"/>
                </a:solidFill>
              </a:rPr>
              <a:t>cwnd</a:t>
            </a:r>
            <a:r>
              <a:rPr lang="en-US" b="1" dirty="0" smtClean="0">
                <a:solidFill>
                  <a:srgbClr val="3366FF"/>
                </a:solidFill>
              </a:rPr>
              <a:t> +1</a:t>
            </a:r>
          </a:p>
          <a:p>
            <a:pPr lvl="1"/>
            <a:r>
              <a:rPr lang="en-US" b="1" dirty="0" smtClean="0">
                <a:solidFill>
                  <a:srgbClr val="3366FF"/>
                </a:solidFill>
              </a:rPr>
              <a:t>A loss   =&gt;  </a:t>
            </a:r>
            <a:r>
              <a:rPr lang="en-US" b="1" dirty="0" err="1" smtClean="0">
                <a:solidFill>
                  <a:srgbClr val="3366FF"/>
                </a:solidFill>
              </a:rPr>
              <a:t>cwnd</a:t>
            </a:r>
            <a:r>
              <a:rPr lang="en-US" b="1" dirty="0" smtClean="0">
                <a:solidFill>
                  <a:srgbClr val="3366FF"/>
                </a:solidFill>
              </a:rPr>
              <a:t> = </a:t>
            </a:r>
            <a:r>
              <a:rPr lang="en-US" b="1" dirty="0" err="1" smtClean="0">
                <a:solidFill>
                  <a:srgbClr val="3366FF"/>
                </a:solidFill>
              </a:rPr>
              <a:t>cwnd</a:t>
            </a:r>
            <a:r>
              <a:rPr lang="en-US" b="1" dirty="0" smtClean="0">
                <a:solidFill>
                  <a:srgbClr val="3366FF"/>
                </a:solidFill>
              </a:rPr>
              <a:t>/2</a:t>
            </a:r>
            <a:endParaRPr lang="en-US" b="1" dirty="0">
              <a:solidFill>
                <a:srgbClr val="3366FF"/>
              </a:solidFill>
            </a:endParaRPr>
          </a:p>
        </p:txBody>
      </p:sp>
    </p:spTree>
    <p:extLst>
      <p:ext uri="{BB962C8B-B14F-4D97-AF65-F5344CB8AC3E}">
        <p14:creationId xmlns:p14="http://schemas.microsoft.com/office/powerpoint/2010/main" val="2859975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46454" y="157408"/>
            <a:ext cx="8229600" cy="1143000"/>
          </a:xfrm>
        </p:spPr>
        <p:txBody>
          <a:bodyPr>
            <a:normAutofit/>
          </a:bodyPr>
          <a:lstStyle/>
          <a:p>
            <a:r>
              <a:rPr lang="en-US" sz="3600" dirty="0"/>
              <a:t>Additive</a:t>
            </a:r>
            <a:r>
              <a:rPr lang="en-US" sz="3600" dirty="0">
                <a:latin typeface="Comic Sans MS" charset="0"/>
              </a:rPr>
              <a:t> </a:t>
            </a:r>
            <a:r>
              <a:rPr lang="en-US" sz="3600" dirty="0"/>
              <a:t>Increase</a:t>
            </a:r>
          </a:p>
        </p:txBody>
      </p:sp>
      <p:sp>
        <p:nvSpPr>
          <p:cNvPr id="15363" name="Line 3"/>
          <p:cNvSpPr>
            <a:spLocks noChangeShapeType="1"/>
          </p:cNvSpPr>
          <p:nvPr/>
        </p:nvSpPr>
        <p:spPr bwMode="auto">
          <a:xfrm>
            <a:off x="1276350" y="2244695"/>
            <a:ext cx="685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64" name="Line 4"/>
          <p:cNvSpPr>
            <a:spLocks noChangeShapeType="1"/>
          </p:cNvSpPr>
          <p:nvPr/>
        </p:nvSpPr>
        <p:spPr bwMode="auto">
          <a:xfrm>
            <a:off x="1200150" y="4073495"/>
            <a:ext cx="693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nvGrpSpPr>
          <p:cNvPr id="95296" name="Group 64"/>
          <p:cNvGrpSpPr>
            <a:grpSpLocks/>
          </p:cNvGrpSpPr>
          <p:nvPr/>
        </p:nvGrpSpPr>
        <p:grpSpPr bwMode="auto">
          <a:xfrm>
            <a:off x="1504950" y="2244695"/>
            <a:ext cx="838200" cy="1828800"/>
            <a:chOff x="864" y="1440"/>
            <a:chExt cx="528" cy="1152"/>
          </a:xfrm>
        </p:grpSpPr>
        <p:sp>
          <p:nvSpPr>
            <p:cNvPr id="15427"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28" name="Text Box 41"/>
            <p:cNvSpPr txBox="1">
              <a:spLocks noChangeArrowheads="1"/>
            </p:cNvSpPr>
            <p:nvPr/>
          </p:nvSpPr>
          <p:spPr bwMode="auto">
            <a:xfrm>
              <a:off x="912" y="1865"/>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grpSp>
      <p:grpSp>
        <p:nvGrpSpPr>
          <p:cNvPr id="95297" name="Group 65"/>
          <p:cNvGrpSpPr>
            <a:grpSpLocks/>
          </p:cNvGrpSpPr>
          <p:nvPr/>
        </p:nvGrpSpPr>
        <p:grpSpPr bwMode="auto">
          <a:xfrm>
            <a:off x="2343150" y="2244695"/>
            <a:ext cx="990600" cy="1828800"/>
            <a:chOff x="1392" y="1440"/>
            <a:chExt cx="624" cy="1152"/>
          </a:xfrm>
        </p:grpSpPr>
        <p:sp>
          <p:nvSpPr>
            <p:cNvPr id="15425" name="Line 6"/>
            <p:cNvSpPr>
              <a:spLocks noChangeShapeType="1"/>
            </p:cNvSpPr>
            <p:nvPr/>
          </p:nvSpPr>
          <p:spPr bwMode="auto">
            <a:xfrm flipV="1">
              <a:off x="1392" y="1440"/>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26" name="Text Box 42"/>
            <p:cNvSpPr txBox="1">
              <a:spLocks noChangeArrowheads="1"/>
            </p:cNvSpPr>
            <p:nvPr/>
          </p:nvSpPr>
          <p:spPr bwMode="auto">
            <a:xfrm>
              <a:off x="1520" y="1872"/>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grpSp>
      <p:sp>
        <p:nvSpPr>
          <p:cNvPr id="15367" name="Text Box 53"/>
          <p:cNvSpPr txBox="1">
            <a:spLocks noChangeArrowheads="1"/>
          </p:cNvSpPr>
          <p:nvPr/>
        </p:nvSpPr>
        <p:spPr bwMode="auto">
          <a:xfrm>
            <a:off x="514350" y="1939895"/>
            <a:ext cx="68981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3200" dirty="0" err="1">
                <a:latin typeface="+mn-lt"/>
                <a:ea typeface="+mn-ea"/>
              </a:rPr>
              <a:t>Src</a:t>
            </a:r>
            <a:endParaRPr lang="en-US" sz="3200" dirty="0">
              <a:latin typeface="+mn-lt"/>
              <a:ea typeface="+mn-ea"/>
            </a:endParaRPr>
          </a:p>
        </p:txBody>
      </p:sp>
      <p:sp>
        <p:nvSpPr>
          <p:cNvPr id="15368" name="Text Box 54"/>
          <p:cNvSpPr txBox="1">
            <a:spLocks noChangeArrowheads="1"/>
          </p:cNvSpPr>
          <p:nvPr/>
        </p:nvSpPr>
        <p:spPr bwMode="auto">
          <a:xfrm>
            <a:off x="264882" y="3754285"/>
            <a:ext cx="939280"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3200" dirty="0" err="1">
                <a:latin typeface="+mn-lt"/>
                <a:ea typeface="+mn-ea"/>
              </a:rPr>
              <a:t>Dest</a:t>
            </a:r>
            <a:endParaRPr lang="en-US" sz="3200" dirty="0">
              <a:latin typeface="+mn-lt"/>
              <a:ea typeface="+mn-ea"/>
            </a:endParaRPr>
          </a:p>
        </p:txBody>
      </p:sp>
      <p:grpSp>
        <p:nvGrpSpPr>
          <p:cNvPr id="15369" name="Group 69"/>
          <p:cNvGrpSpPr>
            <a:grpSpLocks/>
          </p:cNvGrpSpPr>
          <p:nvPr/>
        </p:nvGrpSpPr>
        <p:grpSpPr bwMode="auto">
          <a:xfrm>
            <a:off x="1162050" y="1635095"/>
            <a:ext cx="1231900" cy="533400"/>
            <a:chOff x="648" y="1170"/>
            <a:chExt cx="776" cy="336"/>
          </a:xfrm>
        </p:grpSpPr>
        <p:sp>
          <p:nvSpPr>
            <p:cNvPr id="15422" name="Rectangle 17"/>
            <p:cNvSpPr>
              <a:spLocks noChangeArrowheads="1"/>
            </p:cNvSpPr>
            <p:nvPr/>
          </p:nvSpPr>
          <p:spPr bwMode="auto">
            <a:xfrm>
              <a:off x="864"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23" name="Line 18"/>
            <p:cNvSpPr>
              <a:spLocks noChangeShapeType="1"/>
            </p:cNvSpPr>
            <p:nvPr/>
          </p:nvSpPr>
          <p:spPr bwMode="auto">
            <a:xfrm>
              <a:off x="1008"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24" name="Text Box 59"/>
            <p:cNvSpPr txBox="1">
              <a:spLocks noChangeArrowheads="1"/>
            </p:cNvSpPr>
            <p:nvPr/>
          </p:nvSpPr>
          <p:spPr bwMode="auto">
            <a:xfrm>
              <a:off x="648" y="1170"/>
              <a:ext cx="7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dirty="0" err="1">
                  <a:solidFill>
                    <a:srgbClr val="000099"/>
                  </a:solidFill>
                </a:rPr>
                <a:t>cwnd</a:t>
              </a:r>
              <a:r>
                <a:rPr lang="en-US" sz="2000" dirty="0">
                  <a:solidFill>
                    <a:srgbClr val="000099"/>
                  </a:solidFill>
                </a:rPr>
                <a:t> = 1</a:t>
              </a:r>
            </a:p>
          </p:txBody>
        </p:sp>
      </p:grpSp>
      <p:grpSp>
        <p:nvGrpSpPr>
          <p:cNvPr id="95302" name="Group 70"/>
          <p:cNvGrpSpPr>
            <a:grpSpLocks/>
          </p:cNvGrpSpPr>
          <p:nvPr/>
        </p:nvGrpSpPr>
        <p:grpSpPr bwMode="auto">
          <a:xfrm>
            <a:off x="3152775" y="1265208"/>
            <a:ext cx="1689100" cy="903287"/>
            <a:chOff x="1902" y="937"/>
            <a:chExt cx="1064" cy="569"/>
          </a:xfrm>
        </p:grpSpPr>
        <p:grpSp>
          <p:nvGrpSpPr>
            <p:cNvPr id="15416" name="Group 67"/>
            <p:cNvGrpSpPr>
              <a:grpSpLocks/>
            </p:cNvGrpSpPr>
            <p:nvPr/>
          </p:nvGrpSpPr>
          <p:grpSpPr bwMode="auto">
            <a:xfrm>
              <a:off x="2016" y="1410"/>
              <a:ext cx="432" cy="96"/>
              <a:chOff x="2016" y="1410"/>
              <a:chExt cx="432" cy="96"/>
            </a:xfrm>
          </p:grpSpPr>
          <p:sp>
            <p:nvSpPr>
              <p:cNvPr id="15418" name="Rectangle 19"/>
              <p:cNvSpPr>
                <a:spLocks noChangeArrowheads="1"/>
              </p:cNvSpPr>
              <p:nvPr/>
            </p:nvSpPr>
            <p:spPr bwMode="auto">
              <a:xfrm>
                <a:off x="2016"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19" name="Line 20"/>
              <p:cNvSpPr>
                <a:spLocks noChangeShapeType="1"/>
              </p:cNvSpPr>
              <p:nvPr/>
            </p:nvSpPr>
            <p:spPr bwMode="auto">
              <a:xfrm>
                <a:off x="2160"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20" name="Rectangle 21"/>
              <p:cNvSpPr>
                <a:spLocks noChangeArrowheads="1"/>
              </p:cNvSpPr>
              <p:nvPr/>
            </p:nvSpPr>
            <p:spPr bwMode="auto">
              <a:xfrm>
                <a:off x="2256"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21" name="Line 22"/>
              <p:cNvSpPr>
                <a:spLocks noChangeShapeType="1"/>
              </p:cNvSpPr>
              <p:nvPr/>
            </p:nvSpPr>
            <p:spPr bwMode="auto">
              <a:xfrm>
                <a:off x="2400"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15417" name="Text Box 60"/>
            <p:cNvSpPr txBox="1">
              <a:spLocks noChangeArrowheads="1"/>
            </p:cNvSpPr>
            <p:nvPr/>
          </p:nvSpPr>
          <p:spPr bwMode="auto">
            <a:xfrm>
              <a:off x="1902" y="937"/>
              <a:ext cx="106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dirty="0" err="1">
                  <a:solidFill>
                    <a:srgbClr val="000099"/>
                  </a:solidFill>
                </a:rPr>
                <a:t>cwnd</a:t>
              </a:r>
              <a:r>
                <a:rPr lang="en-US" sz="2000" dirty="0">
                  <a:solidFill>
                    <a:srgbClr val="000099"/>
                  </a:solidFill>
                </a:rPr>
                <a:t> += 1</a:t>
              </a:r>
            </a:p>
            <a:p>
              <a:r>
                <a:rPr lang="en-US" sz="2000" dirty="0" err="1">
                  <a:solidFill>
                    <a:srgbClr val="000099"/>
                  </a:solidFill>
                </a:rPr>
                <a:t>cwnd</a:t>
              </a:r>
              <a:r>
                <a:rPr lang="en-US" sz="2000" dirty="0">
                  <a:solidFill>
                    <a:srgbClr val="000099"/>
                  </a:solidFill>
                </a:rPr>
                <a:t> = 2</a:t>
              </a:r>
            </a:p>
          </p:txBody>
        </p:sp>
      </p:grpSp>
      <p:grpSp>
        <p:nvGrpSpPr>
          <p:cNvPr id="95304" name="Group 72"/>
          <p:cNvGrpSpPr>
            <a:grpSpLocks/>
          </p:cNvGrpSpPr>
          <p:nvPr/>
        </p:nvGrpSpPr>
        <p:grpSpPr bwMode="auto">
          <a:xfrm>
            <a:off x="3333750" y="2244695"/>
            <a:ext cx="1143000" cy="1828800"/>
            <a:chOff x="2016" y="1554"/>
            <a:chExt cx="720" cy="1152"/>
          </a:xfrm>
        </p:grpSpPr>
        <p:sp>
          <p:nvSpPr>
            <p:cNvPr id="15412" name="Line 7"/>
            <p:cNvSpPr>
              <a:spLocks noChangeShapeType="1"/>
            </p:cNvSpPr>
            <p:nvPr/>
          </p:nvSpPr>
          <p:spPr bwMode="auto">
            <a:xfrm>
              <a:off x="2016" y="1554"/>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13" name="Line 9"/>
            <p:cNvSpPr>
              <a:spLocks noChangeShapeType="1"/>
            </p:cNvSpPr>
            <p:nvPr/>
          </p:nvSpPr>
          <p:spPr bwMode="auto">
            <a:xfrm>
              <a:off x="2208" y="1554"/>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14" name="Text Box 43"/>
            <p:cNvSpPr txBox="1">
              <a:spLocks noChangeArrowheads="1"/>
            </p:cNvSpPr>
            <p:nvPr/>
          </p:nvSpPr>
          <p:spPr bwMode="auto">
            <a:xfrm>
              <a:off x="2064" y="193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sp>
          <p:nvSpPr>
            <p:cNvPr id="15415" name="Text Box 44"/>
            <p:cNvSpPr txBox="1">
              <a:spLocks noChangeArrowheads="1"/>
            </p:cNvSpPr>
            <p:nvPr/>
          </p:nvSpPr>
          <p:spPr bwMode="auto">
            <a:xfrm>
              <a:off x="2240" y="193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grpSp>
      <p:grpSp>
        <p:nvGrpSpPr>
          <p:cNvPr id="95305" name="Group 73"/>
          <p:cNvGrpSpPr>
            <a:grpSpLocks/>
          </p:cNvGrpSpPr>
          <p:nvPr/>
        </p:nvGrpSpPr>
        <p:grpSpPr bwMode="auto">
          <a:xfrm>
            <a:off x="4171950" y="2244695"/>
            <a:ext cx="1295400" cy="1828800"/>
            <a:chOff x="2544" y="1554"/>
            <a:chExt cx="816" cy="1152"/>
          </a:xfrm>
        </p:grpSpPr>
        <p:sp>
          <p:nvSpPr>
            <p:cNvPr id="15408" name="Line 8"/>
            <p:cNvSpPr>
              <a:spLocks noChangeShapeType="1"/>
            </p:cNvSpPr>
            <p:nvPr/>
          </p:nvSpPr>
          <p:spPr bwMode="auto">
            <a:xfrm flipV="1">
              <a:off x="2544" y="1554"/>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09" name="Line 10"/>
            <p:cNvSpPr>
              <a:spLocks noChangeShapeType="1"/>
            </p:cNvSpPr>
            <p:nvPr/>
          </p:nvSpPr>
          <p:spPr bwMode="auto">
            <a:xfrm flipV="1">
              <a:off x="2736" y="1554"/>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10" name="Text Box 45"/>
            <p:cNvSpPr txBox="1">
              <a:spLocks noChangeArrowheads="1"/>
            </p:cNvSpPr>
            <p:nvPr/>
          </p:nvSpPr>
          <p:spPr bwMode="auto">
            <a:xfrm>
              <a:off x="2688" y="1938"/>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sp>
          <p:nvSpPr>
            <p:cNvPr id="15411" name="Text Box 46"/>
            <p:cNvSpPr txBox="1">
              <a:spLocks noChangeArrowheads="1"/>
            </p:cNvSpPr>
            <p:nvPr/>
          </p:nvSpPr>
          <p:spPr bwMode="auto">
            <a:xfrm>
              <a:off x="2880" y="1938"/>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grpSp>
      <p:grpSp>
        <p:nvGrpSpPr>
          <p:cNvPr id="95306" name="Group 74"/>
          <p:cNvGrpSpPr>
            <a:grpSpLocks/>
          </p:cNvGrpSpPr>
          <p:nvPr/>
        </p:nvGrpSpPr>
        <p:grpSpPr bwMode="auto">
          <a:xfrm>
            <a:off x="5076825" y="1641445"/>
            <a:ext cx="1208088" cy="527050"/>
            <a:chOff x="3114" y="1174"/>
            <a:chExt cx="761" cy="332"/>
          </a:xfrm>
        </p:grpSpPr>
        <p:sp>
          <p:nvSpPr>
            <p:cNvPr id="15401" name="Rectangle 23"/>
            <p:cNvSpPr>
              <a:spLocks noChangeArrowheads="1"/>
            </p:cNvSpPr>
            <p:nvPr/>
          </p:nvSpPr>
          <p:spPr bwMode="auto">
            <a:xfrm>
              <a:off x="3168"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02" name="Line 24"/>
            <p:cNvSpPr>
              <a:spLocks noChangeShapeType="1"/>
            </p:cNvSpPr>
            <p:nvPr/>
          </p:nvSpPr>
          <p:spPr bwMode="auto">
            <a:xfrm>
              <a:off x="3312"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03" name="Rectangle 25"/>
            <p:cNvSpPr>
              <a:spLocks noChangeArrowheads="1"/>
            </p:cNvSpPr>
            <p:nvPr/>
          </p:nvSpPr>
          <p:spPr bwMode="auto">
            <a:xfrm>
              <a:off x="3408"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04" name="Line 26"/>
            <p:cNvSpPr>
              <a:spLocks noChangeShapeType="1"/>
            </p:cNvSpPr>
            <p:nvPr/>
          </p:nvSpPr>
          <p:spPr bwMode="auto">
            <a:xfrm>
              <a:off x="3552"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05" name="Rectangle 31"/>
            <p:cNvSpPr>
              <a:spLocks noChangeArrowheads="1"/>
            </p:cNvSpPr>
            <p:nvPr/>
          </p:nvSpPr>
          <p:spPr bwMode="auto">
            <a:xfrm>
              <a:off x="3648"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406" name="Line 32"/>
            <p:cNvSpPr>
              <a:spLocks noChangeShapeType="1"/>
            </p:cNvSpPr>
            <p:nvPr/>
          </p:nvSpPr>
          <p:spPr bwMode="auto">
            <a:xfrm>
              <a:off x="3792"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407" name="Text Box 61"/>
            <p:cNvSpPr txBox="1">
              <a:spLocks noChangeArrowheads="1"/>
            </p:cNvSpPr>
            <p:nvPr/>
          </p:nvSpPr>
          <p:spPr bwMode="auto">
            <a:xfrm>
              <a:off x="3114" y="1174"/>
              <a:ext cx="76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a:solidFill>
                    <a:srgbClr val="000099"/>
                  </a:solidFill>
                </a:rPr>
                <a:t>cwnd = 3</a:t>
              </a:r>
            </a:p>
          </p:txBody>
        </p:sp>
      </p:grpSp>
      <p:grpSp>
        <p:nvGrpSpPr>
          <p:cNvPr id="95307" name="Group 75"/>
          <p:cNvGrpSpPr>
            <a:grpSpLocks/>
          </p:cNvGrpSpPr>
          <p:nvPr/>
        </p:nvGrpSpPr>
        <p:grpSpPr bwMode="auto">
          <a:xfrm>
            <a:off x="5162550" y="1644620"/>
            <a:ext cx="3276600" cy="2428875"/>
            <a:chOff x="3168" y="1176"/>
            <a:chExt cx="2064" cy="1530"/>
          </a:xfrm>
        </p:grpSpPr>
        <p:sp>
          <p:nvSpPr>
            <p:cNvPr id="15376" name="Line 11"/>
            <p:cNvSpPr>
              <a:spLocks noChangeShapeType="1"/>
            </p:cNvSpPr>
            <p:nvPr/>
          </p:nvSpPr>
          <p:spPr bwMode="auto">
            <a:xfrm>
              <a:off x="3168" y="1554"/>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77" name="Line 12"/>
            <p:cNvSpPr>
              <a:spLocks noChangeShapeType="1"/>
            </p:cNvSpPr>
            <p:nvPr/>
          </p:nvSpPr>
          <p:spPr bwMode="auto">
            <a:xfrm flipV="1">
              <a:off x="3696" y="1554"/>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78" name="Line 13"/>
            <p:cNvSpPr>
              <a:spLocks noChangeShapeType="1"/>
            </p:cNvSpPr>
            <p:nvPr/>
          </p:nvSpPr>
          <p:spPr bwMode="auto">
            <a:xfrm>
              <a:off x="3360" y="1554"/>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79" name="Line 14"/>
            <p:cNvSpPr>
              <a:spLocks noChangeShapeType="1"/>
            </p:cNvSpPr>
            <p:nvPr/>
          </p:nvSpPr>
          <p:spPr bwMode="auto">
            <a:xfrm flipV="1">
              <a:off x="3888" y="1554"/>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0" name="Line 15"/>
            <p:cNvSpPr>
              <a:spLocks noChangeShapeType="1"/>
            </p:cNvSpPr>
            <p:nvPr/>
          </p:nvSpPr>
          <p:spPr bwMode="auto">
            <a:xfrm>
              <a:off x="3600" y="1554"/>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1" name="Line 16"/>
            <p:cNvSpPr>
              <a:spLocks noChangeShapeType="1"/>
            </p:cNvSpPr>
            <p:nvPr/>
          </p:nvSpPr>
          <p:spPr bwMode="auto">
            <a:xfrm flipV="1">
              <a:off x="4128" y="1554"/>
              <a:ext cx="624"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2" name="Rectangle 27"/>
            <p:cNvSpPr>
              <a:spLocks noChangeArrowheads="1"/>
            </p:cNvSpPr>
            <p:nvPr/>
          </p:nvSpPr>
          <p:spPr bwMode="auto">
            <a:xfrm>
              <a:off x="4320"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83" name="Line 28"/>
            <p:cNvSpPr>
              <a:spLocks noChangeShapeType="1"/>
            </p:cNvSpPr>
            <p:nvPr/>
          </p:nvSpPr>
          <p:spPr bwMode="auto">
            <a:xfrm>
              <a:off x="4464"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4" name="Rectangle 29"/>
            <p:cNvSpPr>
              <a:spLocks noChangeArrowheads="1"/>
            </p:cNvSpPr>
            <p:nvPr/>
          </p:nvSpPr>
          <p:spPr bwMode="auto">
            <a:xfrm>
              <a:off x="4560"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85" name="Line 30"/>
            <p:cNvSpPr>
              <a:spLocks noChangeShapeType="1"/>
            </p:cNvSpPr>
            <p:nvPr/>
          </p:nvSpPr>
          <p:spPr bwMode="auto">
            <a:xfrm>
              <a:off x="4704"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6" name="Rectangle 33"/>
            <p:cNvSpPr>
              <a:spLocks noChangeArrowheads="1"/>
            </p:cNvSpPr>
            <p:nvPr/>
          </p:nvSpPr>
          <p:spPr bwMode="auto">
            <a:xfrm>
              <a:off x="4800"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87" name="Line 34"/>
            <p:cNvSpPr>
              <a:spLocks noChangeShapeType="1"/>
            </p:cNvSpPr>
            <p:nvPr/>
          </p:nvSpPr>
          <p:spPr bwMode="auto">
            <a:xfrm>
              <a:off x="4944"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88" name="Rectangle 35"/>
            <p:cNvSpPr>
              <a:spLocks noChangeArrowheads="1"/>
            </p:cNvSpPr>
            <p:nvPr/>
          </p:nvSpPr>
          <p:spPr bwMode="auto">
            <a:xfrm>
              <a:off x="5040" y="1410"/>
              <a:ext cx="192" cy="9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89" name="Line 36"/>
            <p:cNvSpPr>
              <a:spLocks noChangeShapeType="1"/>
            </p:cNvSpPr>
            <p:nvPr/>
          </p:nvSpPr>
          <p:spPr bwMode="auto">
            <a:xfrm>
              <a:off x="5184" y="1410"/>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90" name="Line 37"/>
            <p:cNvSpPr>
              <a:spLocks noChangeShapeType="1"/>
            </p:cNvSpPr>
            <p:nvPr/>
          </p:nvSpPr>
          <p:spPr bwMode="auto">
            <a:xfrm>
              <a:off x="4320" y="1602"/>
              <a:ext cx="192" cy="384"/>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91" name="Line 38"/>
            <p:cNvSpPr>
              <a:spLocks noChangeShapeType="1"/>
            </p:cNvSpPr>
            <p:nvPr/>
          </p:nvSpPr>
          <p:spPr bwMode="auto">
            <a:xfrm>
              <a:off x="4512" y="1602"/>
              <a:ext cx="192" cy="384"/>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92" name="Line 39"/>
            <p:cNvSpPr>
              <a:spLocks noChangeShapeType="1"/>
            </p:cNvSpPr>
            <p:nvPr/>
          </p:nvSpPr>
          <p:spPr bwMode="auto">
            <a:xfrm>
              <a:off x="4752" y="1602"/>
              <a:ext cx="192" cy="384"/>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93" name="Line 40"/>
            <p:cNvSpPr>
              <a:spLocks noChangeShapeType="1"/>
            </p:cNvSpPr>
            <p:nvPr/>
          </p:nvSpPr>
          <p:spPr bwMode="auto">
            <a:xfrm>
              <a:off x="4944" y="1554"/>
              <a:ext cx="192" cy="384"/>
            </a:xfrm>
            <a:prstGeom prst="line">
              <a:avLst/>
            </a:prstGeom>
            <a:noFill/>
            <a:ln w="952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5394" name="Text Box 47"/>
            <p:cNvSpPr txBox="1">
              <a:spLocks noChangeArrowheads="1"/>
            </p:cNvSpPr>
            <p:nvPr/>
          </p:nvSpPr>
          <p:spPr bwMode="auto">
            <a:xfrm>
              <a:off x="3216" y="193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sp>
          <p:nvSpPr>
            <p:cNvPr id="15395" name="Text Box 48"/>
            <p:cNvSpPr txBox="1">
              <a:spLocks noChangeArrowheads="1"/>
            </p:cNvSpPr>
            <p:nvPr/>
          </p:nvSpPr>
          <p:spPr bwMode="auto">
            <a:xfrm>
              <a:off x="3392" y="193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sp>
          <p:nvSpPr>
            <p:cNvPr id="15396" name="Text Box 49"/>
            <p:cNvSpPr txBox="1">
              <a:spLocks noChangeArrowheads="1"/>
            </p:cNvSpPr>
            <p:nvPr/>
          </p:nvSpPr>
          <p:spPr bwMode="auto">
            <a:xfrm>
              <a:off x="3840" y="1938"/>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sp>
          <p:nvSpPr>
            <p:cNvPr id="15397" name="Text Box 50"/>
            <p:cNvSpPr txBox="1">
              <a:spLocks noChangeArrowheads="1"/>
            </p:cNvSpPr>
            <p:nvPr/>
          </p:nvSpPr>
          <p:spPr bwMode="auto">
            <a:xfrm>
              <a:off x="4032" y="1938"/>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sp>
          <p:nvSpPr>
            <p:cNvPr id="15398" name="Text Box 51"/>
            <p:cNvSpPr txBox="1">
              <a:spLocks noChangeArrowheads="1"/>
            </p:cNvSpPr>
            <p:nvPr/>
          </p:nvSpPr>
          <p:spPr bwMode="auto">
            <a:xfrm>
              <a:off x="3632" y="1938"/>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D</a:t>
              </a:r>
            </a:p>
          </p:txBody>
        </p:sp>
        <p:sp>
          <p:nvSpPr>
            <p:cNvPr id="15399" name="Text Box 52"/>
            <p:cNvSpPr txBox="1">
              <a:spLocks noChangeArrowheads="1"/>
            </p:cNvSpPr>
            <p:nvPr/>
          </p:nvSpPr>
          <p:spPr bwMode="auto">
            <a:xfrm>
              <a:off x="4302" y="1938"/>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a:t>A</a:t>
              </a:r>
            </a:p>
          </p:txBody>
        </p:sp>
        <p:sp>
          <p:nvSpPr>
            <p:cNvPr id="15400" name="Text Box 62"/>
            <p:cNvSpPr txBox="1">
              <a:spLocks noChangeArrowheads="1"/>
            </p:cNvSpPr>
            <p:nvPr/>
          </p:nvSpPr>
          <p:spPr bwMode="auto">
            <a:xfrm>
              <a:off x="4356" y="1176"/>
              <a:ext cx="76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a:solidFill>
                    <a:srgbClr val="000099"/>
                  </a:solidFill>
                </a:rPr>
                <a:t>cwnd = 4</a:t>
              </a:r>
            </a:p>
          </p:txBody>
        </p:sp>
      </p:grpSp>
      <p:sp>
        <p:nvSpPr>
          <p:cNvPr id="103" name="Rectangle 2"/>
          <p:cNvSpPr txBox="1">
            <a:spLocks noChangeArrowheads="1"/>
          </p:cNvSpPr>
          <p:nvPr/>
        </p:nvSpPr>
        <p:spPr>
          <a:xfrm>
            <a:off x="446454" y="407349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t>Multiplicative</a:t>
            </a:r>
            <a:r>
              <a:rPr lang="en-US" sz="3200" dirty="0" smtClean="0">
                <a:latin typeface="Comic Sans MS" charset="0"/>
              </a:rPr>
              <a:t> </a:t>
            </a:r>
            <a:r>
              <a:rPr lang="en-US" sz="3200" dirty="0" smtClean="0"/>
              <a:t>Decrease</a:t>
            </a:r>
            <a:endParaRPr lang="en-US" sz="3200" dirty="0"/>
          </a:p>
        </p:txBody>
      </p:sp>
      <p:grpSp>
        <p:nvGrpSpPr>
          <p:cNvPr id="104" name="Group 64"/>
          <p:cNvGrpSpPr>
            <a:grpSpLocks/>
          </p:cNvGrpSpPr>
          <p:nvPr/>
        </p:nvGrpSpPr>
        <p:grpSpPr bwMode="auto">
          <a:xfrm>
            <a:off x="2283217" y="5848559"/>
            <a:ext cx="501015" cy="638210"/>
            <a:chOff x="763" y="1440"/>
            <a:chExt cx="629" cy="1152"/>
          </a:xfrm>
        </p:grpSpPr>
        <p:sp>
          <p:nvSpPr>
            <p:cNvPr id="105"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06" name="Text Box 41"/>
            <p:cNvSpPr txBox="1">
              <a:spLocks noChangeArrowheads="1"/>
            </p:cNvSpPr>
            <p:nvPr/>
          </p:nvSpPr>
          <p:spPr bwMode="auto">
            <a:xfrm>
              <a:off x="763" y="1971"/>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dirty="0"/>
                <a:t>D</a:t>
              </a:r>
            </a:p>
          </p:txBody>
        </p:sp>
      </p:grpSp>
      <p:sp>
        <p:nvSpPr>
          <p:cNvPr id="108" name="Rectangle 17"/>
          <p:cNvSpPr>
            <a:spLocks noChangeArrowheads="1"/>
          </p:cNvSpPr>
          <p:nvPr/>
        </p:nvSpPr>
        <p:spPr bwMode="auto">
          <a:xfrm>
            <a:off x="2153762" y="5604333"/>
            <a:ext cx="404567"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9" name="Line 18"/>
          <p:cNvSpPr>
            <a:spLocks noChangeShapeType="1"/>
          </p:cNvSpPr>
          <p:nvPr/>
        </p:nvSpPr>
        <p:spPr bwMode="auto">
          <a:xfrm>
            <a:off x="2457187" y="560433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0" name="Text Box 59"/>
          <p:cNvSpPr txBox="1">
            <a:spLocks noChangeArrowheads="1"/>
          </p:cNvSpPr>
          <p:nvPr/>
        </p:nvSpPr>
        <p:spPr bwMode="auto">
          <a:xfrm>
            <a:off x="1220281" y="5190506"/>
            <a:ext cx="16351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dirty="0" err="1">
                <a:solidFill>
                  <a:srgbClr val="000099"/>
                </a:solidFill>
              </a:rPr>
              <a:t>cwnd</a:t>
            </a:r>
            <a:r>
              <a:rPr lang="en-US" sz="2000" dirty="0">
                <a:solidFill>
                  <a:srgbClr val="000099"/>
                </a:solidFill>
              </a:rPr>
              <a:t> = </a:t>
            </a:r>
            <a:r>
              <a:rPr lang="en-US" sz="2000" dirty="0" smtClean="0">
                <a:solidFill>
                  <a:srgbClr val="000099"/>
                </a:solidFill>
              </a:rPr>
              <a:t>10</a:t>
            </a:r>
            <a:endParaRPr lang="en-US" sz="2000" dirty="0">
              <a:solidFill>
                <a:srgbClr val="000099"/>
              </a:solidFill>
            </a:endParaRPr>
          </a:p>
        </p:txBody>
      </p:sp>
      <p:sp>
        <p:nvSpPr>
          <p:cNvPr id="111" name="Rectangle 17"/>
          <p:cNvSpPr>
            <a:spLocks noChangeArrowheads="1"/>
          </p:cNvSpPr>
          <p:nvPr/>
        </p:nvSpPr>
        <p:spPr bwMode="auto">
          <a:xfrm>
            <a:off x="1204162" y="5604333"/>
            <a:ext cx="404567"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12" name="Group 64"/>
          <p:cNvGrpSpPr>
            <a:grpSpLocks/>
          </p:cNvGrpSpPr>
          <p:nvPr/>
        </p:nvGrpSpPr>
        <p:grpSpPr bwMode="auto">
          <a:xfrm>
            <a:off x="1176598" y="5875972"/>
            <a:ext cx="501015" cy="638210"/>
            <a:chOff x="763" y="1440"/>
            <a:chExt cx="629" cy="1152"/>
          </a:xfrm>
        </p:grpSpPr>
        <p:sp>
          <p:nvSpPr>
            <p:cNvPr id="113"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4" name="Text Box 41"/>
            <p:cNvSpPr txBox="1">
              <a:spLocks noChangeArrowheads="1"/>
            </p:cNvSpPr>
            <p:nvPr/>
          </p:nvSpPr>
          <p:spPr bwMode="auto">
            <a:xfrm>
              <a:off x="763" y="1971"/>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dirty="0"/>
                <a:t>D</a:t>
              </a:r>
            </a:p>
          </p:txBody>
        </p:sp>
      </p:grpSp>
      <p:sp>
        <p:nvSpPr>
          <p:cNvPr id="3" name="TextBox 2"/>
          <p:cNvSpPr txBox="1"/>
          <p:nvPr/>
        </p:nvSpPr>
        <p:spPr>
          <a:xfrm>
            <a:off x="1739330" y="5800815"/>
            <a:ext cx="344039" cy="369332"/>
          </a:xfrm>
          <a:prstGeom prst="rect">
            <a:avLst/>
          </a:prstGeom>
          <a:noFill/>
        </p:spPr>
        <p:txBody>
          <a:bodyPr wrap="none" rtlCol="0">
            <a:spAutoFit/>
          </a:bodyPr>
          <a:lstStyle/>
          <a:p>
            <a:r>
              <a:rPr lang="en-US" dirty="0" smtClean="0"/>
              <a:t>… </a:t>
            </a:r>
            <a:endParaRPr lang="en-US" dirty="0"/>
          </a:p>
        </p:txBody>
      </p:sp>
      <p:sp>
        <p:nvSpPr>
          <p:cNvPr id="4" name="TextBox 3"/>
          <p:cNvSpPr txBox="1"/>
          <p:nvPr/>
        </p:nvSpPr>
        <p:spPr>
          <a:xfrm>
            <a:off x="2996873" y="6166937"/>
            <a:ext cx="311804" cy="369332"/>
          </a:xfrm>
          <a:prstGeom prst="rect">
            <a:avLst/>
          </a:prstGeom>
          <a:noFill/>
        </p:spPr>
        <p:txBody>
          <a:bodyPr wrap="none" rtlCol="0">
            <a:spAutoFit/>
          </a:bodyPr>
          <a:lstStyle/>
          <a:p>
            <a:r>
              <a:rPr lang="en-US" b="1" dirty="0" smtClean="0">
                <a:solidFill>
                  <a:srgbClr val="FF0000"/>
                </a:solidFill>
              </a:rPr>
              <a:t>X</a:t>
            </a:r>
            <a:endParaRPr lang="en-US" b="1" dirty="0">
              <a:solidFill>
                <a:srgbClr val="FF0000"/>
              </a:solidFill>
            </a:endParaRPr>
          </a:p>
        </p:txBody>
      </p:sp>
      <p:grpSp>
        <p:nvGrpSpPr>
          <p:cNvPr id="117" name="Group 64"/>
          <p:cNvGrpSpPr>
            <a:grpSpLocks/>
          </p:cNvGrpSpPr>
          <p:nvPr/>
        </p:nvGrpSpPr>
        <p:grpSpPr bwMode="auto">
          <a:xfrm>
            <a:off x="2782578" y="5835580"/>
            <a:ext cx="370197" cy="411623"/>
            <a:chOff x="763" y="1440"/>
            <a:chExt cx="629" cy="1152"/>
          </a:xfrm>
        </p:grpSpPr>
        <p:sp>
          <p:nvSpPr>
            <p:cNvPr id="118"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9" name="Text Box 41"/>
            <p:cNvSpPr txBox="1">
              <a:spLocks noChangeArrowheads="1"/>
            </p:cNvSpPr>
            <p:nvPr/>
          </p:nvSpPr>
          <p:spPr bwMode="auto">
            <a:xfrm>
              <a:off x="763" y="1971"/>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dirty="0"/>
                <a:t>D</a:t>
              </a:r>
            </a:p>
          </p:txBody>
        </p:sp>
      </p:grpSp>
      <p:sp>
        <p:nvSpPr>
          <p:cNvPr id="120" name="Rectangle 17"/>
          <p:cNvSpPr>
            <a:spLocks noChangeArrowheads="1"/>
          </p:cNvSpPr>
          <p:nvPr/>
        </p:nvSpPr>
        <p:spPr bwMode="auto">
          <a:xfrm>
            <a:off x="2653122" y="5591354"/>
            <a:ext cx="404567"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1" name="Line 18"/>
          <p:cNvSpPr>
            <a:spLocks noChangeShapeType="1"/>
          </p:cNvSpPr>
          <p:nvPr/>
        </p:nvSpPr>
        <p:spPr bwMode="auto">
          <a:xfrm>
            <a:off x="2956547" y="5591354"/>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nvGrpSpPr>
          <p:cNvPr id="122" name="Group 64"/>
          <p:cNvGrpSpPr>
            <a:grpSpLocks/>
          </p:cNvGrpSpPr>
          <p:nvPr/>
        </p:nvGrpSpPr>
        <p:grpSpPr bwMode="auto">
          <a:xfrm>
            <a:off x="6100838" y="5848559"/>
            <a:ext cx="501015" cy="638210"/>
            <a:chOff x="763" y="1440"/>
            <a:chExt cx="629" cy="1152"/>
          </a:xfrm>
        </p:grpSpPr>
        <p:sp>
          <p:nvSpPr>
            <p:cNvPr id="123"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4" name="Text Box 41"/>
            <p:cNvSpPr txBox="1">
              <a:spLocks noChangeArrowheads="1"/>
            </p:cNvSpPr>
            <p:nvPr/>
          </p:nvSpPr>
          <p:spPr bwMode="auto">
            <a:xfrm>
              <a:off x="763" y="1971"/>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dirty="0"/>
                <a:t>D</a:t>
              </a:r>
            </a:p>
          </p:txBody>
        </p:sp>
      </p:grpSp>
      <p:sp>
        <p:nvSpPr>
          <p:cNvPr id="125" name="Rectangle 17"/>
          <p:cNvSpPr>
            <a:spLocks noChangeArrowheads="1"/>
          </p:cNvSpPr>
          <p:nvPr/>
        </p:nvSpPr>
        <p:spPr bwMode="auto">
          <a:xfrm>
            <a:off x="5971383" y="5604333"/>
            <a:ext cx="404567"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6" name="Line 18"/>
          <p:cNvSpPr>
            <a:spLocks noChangeShapeType="1"/>
          </p:cNvSpPr>
          <p:nvPr/>
        </p:nvSpPr>
        <p:spPr bwMode="auto">
          <a:xfrm>
            <a:off x="6274808" y="560433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7" name="Text Box 59"/>
          <p:cNvSpPr txBox="1">
            <a:spLocks noChangeArrowheads="1"/>
          </p:cNvSpPr>
          <p:nvPr/>
        </p:nvSpPr>
        <p:spPr bwMode="auto">
          <a:xfrm>
            <a:off x="5037902" y="5190506"/>
            <a:ext cx="16351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2000" dirty="0" err="1">
                <a:solidFill>
                  <a:srgbClr val="000099"/>
                </a:solidFill>
              </a:rPr>
              <a:t>cwnd</a:t>
            </a:r>
            <a:r>
              <a:rPr lang="en-US" sz="2000" dirty="0">
                <a:solidFill>
                  <a:srgbClr val="000099"/>
                </a:solidFill>
              </a:rPr>
              <a:t> = </a:t>
            </a:r>
            <a:r>
              <a:rPr lang="en-US" sz="2000" dirty="0" smtClean="0">
                <a:solidFill>
                  <a:srgbClr val="000099"/>
                </a:solidFill>
              </a:rPr>
              <a:t>5</a:t>
            </a:r>
            <a:endParaRPr lang="en-US" sz="2000" dirty="0">
              <a:solidFill>
                <a:srgbClr val="000099"/>
              </a:solidFill>
            </a:endParaRPr>
          </a:p>
        </p:txBody>
      </p:sp>
      <p:sp>
        <p:nvSpPr>
          <p:cNvPr id="128" name="Rectangle 17"/>
          <p:cNvSpPr>
            <a:spLocks noChangeArrowheads="1"/>
          </p:cNvSpPr>
          <p:nvPr/>
        </p:nvSpPr>
        <p:spPr bwMode="auto">
          <a:xfrm>
            <a:off x="5021783" y="5604333"/>
            <a:ext cx="404567"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9" name="Group 64"/>
          <p:cNvGrpSpPr>
            <a:grpSpLocks/>
          </p:cNvGrpSpPr>
          <p:nvPr/>
        </p:nvGrpSpPr>
        <p:grpSpPr bwMode="auto">
          <a:xfrm>
            <a:off x="4994219" y="5875972"/>
            <a:ext cx="501015" cy="638210"/>
            <a:chOff x="763" y="1440"/>
            <a:chExt cx="629" cy="1152"/>
          </a:xfrm>
        </p:grpSpPr>
        <p:sp>
          <p:nvSpPr>
            <p:cNvPr id="130" name="Line 5"/>
            <p:cNvSpPr>
              <a:spLocks noChangeShapeType="1"/>
            </p:cNvSpPr>
            <p:nvPr/>
          </p:nvSpPr>
          <p:spPr bwMode="auto">
            <a:xfrm>
              <a:off x="864" y="1440"/>
              <a:ext cx="528" cy="11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1" name="Text Box 41"/>
            <p:cNvSpPr txBox="1">
              <a:spLocks noChangeArrowheads="1"/>
            </p:cNvSpPr>
            <p:nvPr/>
          </p:nvSpPr>
          <p:spPr bwMode="auto">
            <a:xfrm>
              <a:off x="763" y="1971"/>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600" dirty="0"/>
                <a:t>D</a:t>
              </a:r>
            </a:p>
          </p:txBody>
        </p:sp>
      </p:grpSp>
      <p:sp>
        <p:nvSpPr>
          <p:cNvPr id="132" name="TextBox 131"/>
          <p:cNvSpPr txBox="1"/>
          <p:nvPr/>
        </p:nvSpPr>
        <p:spPr>
          <a:xfrm>
            <a:off x="5556951" y="5800815"/>
            <a:ext cx="344039" cy="369332"/>
          </a:xfrm>
          <a:prstGeom prst="rect">
            <a:avLst/>
          </a:prstGeom>
          <a:noFill/>
        </p:spPr>
        <p:txBody>
          <a:bodyPr wrap="none" rtlCol="0">
            <a:spAutoFit/>
          </a:bodyPr>
          <a:lstStyle/>
          <a:p>
            <a:r>
              <a:rPr lang="en-US" dirty="0" smtClean="0"/>
              <a:t>… </a:t>
            </a:r>
            <a:endParaRPr lang="en-US" dirty="0"/>
          </a:p>
        </p:txBody>
      </p:sp>
      <p:sp>
        <p:nvSpPr>
          <p:cNvPr id="5" name="Right Arrow 4"/>
          <p:cNvSpPr/>
          <p:nvPr/>
        </p:nvSpPr>
        <p:spPr>
          <a:xfrm>
            <a:off x="3865196" y="5689436"/>
            <a:ext cx="457200" cy="268579"/>
          </a:xfrm>
          <a:prstGeom prst="rightArrow">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1599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5296"/>
                                        </p:tgtEl>
                                        <p:attrNameLst>
                                          <p:attrName>style.visibility</p:attrName>
                                        </p:attrNameLst>
                                      </p:cBhvr>
                                      <p:to>
                                        <p:strVal val="visible"/>
                                      </p:to>
                                    </p:set>
                                    <p:animEffect transition="in" filter="wipe(up)">
                                      <p:cBhvr>
                                        <p:cTn id="7" dur="500"/>
                                        <p:tgtEl>
                                          <p:spTgt spid="95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5297"/>
                                        </p:tgtEl>
                                        <p:attrNameLst>
                                          <p:attrName>style.visibility</p:attrName>
                                        </p:attrNameLst>
                                      </p:cBhvr>
                                      <p:to>
                                        <p:strVal val="visible"/>
                                      </p:to>
                                    </p:set>
                                    <p:animEffect transition="in" filter="wipe(left)">
                                      <p:cBhvr>
                                        <p:cTn id="12" dur="500"/>
                                        <p:tgtEl>
                                          <p:spTgt spid="952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9530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95304"/>
                                        </p:tgtEl>
                                        <p:attrNameLst>
                                          <p:attrName>style.visibility</p:attrName>
                                        </p:attrNameLst>
                                      </p:cBhvr>
                                      <p:to>
                                        <p:strVal val="visible"/>
                                      </p:to>
                                    </p:set>
                                    <p:animEffect transition="in" filter="wipe(up)">
                                      <p:cBhvr>
                                        <p:cTn id="21" dur="500"/>
                                        <p:tgtEl>
                                          <p:spTgt spid="9530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95305"/>
                                        </p:tgtEl>
                                        <p:attrNameLst>
                                          <p:attrName>style.visibility</p:attrName>
                                        </p:attrNameLst>
                                      </p:cBhvr>
                                      <p:to>
                                        <p:strVal val="visible"/>
                                      </p:to>
                                    </p:set>
                                    <p:animEffect transition="in" filter="wipe(down)">
                                      <p:cBhvr>
                                        <p:cTn id="26" dur="500"/>
                                        <p:tgtEl>
                                          <p:spTgt spid="9530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9530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9530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1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1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2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2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2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2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2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2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2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8" grpId="0" animBg="1"/>
      <p:bldP spid="109" grpId="0" animBg="1"/>
      <p:bldP spid="110" grpId="0"/>
      <p:bldP spid="111" grpId="0" animBg="1"/>
      <p:bldP spid="3" grpId="0"/>
      <p:bldP spid="4" grpId="0"/>
      <p:bldP spid="120" grpId="0" animBg="1"/>
      <p:bldP spid="121" grpId="0" animBg="1"/>
      <p:bldP spid="125" grpId="0" animBg="1"/>
      <p:bldP spid="126" grpId="0" animBg="1"/>
      <p:bldP spid="127" grpId="0"/>
      <p:bldP spid="128" grpId="0" animBg="1"/>
      <p:bldP spid="132"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465" name="Group 1065"/>
          <p:cNvGrpSpPr>
            <a:grpSpLocks/>
          </p:cNvGrpSpPr>
          <p:nvPr/>
        </p:nvGrpSpPr>
        <p:grpSpPr bwMode="auto">
          <a:xfrm>
            <a:off x="3854451" y="2941641"/>
            <a:ext cx="434975" cy="407988"/>
            <a:chOff x="3207" y="1853"/>
            <a:chExt cx="274" cy="257"/>
          </a:xfrm>
        </p:grpSpPr>
        <p:sp>
          <p:nvSpPr>
            <p:cNvPr id="16414" name="Oval 1029"/>
            <p:cNvSpPr>
              <a:spLocks noChangeArrowheads="1"/>
            </p:cNvSpPr>
            <p:nvPr/>
          </p:nvSpPr>
          <p:spPr bwMode="auto">
            <a:xfrm>
              <a:off x="3433" y="1853"/>
              <a:ext cx="48" cy="4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nchor="ctr"/>
            <a:lstStyle/>
            <a:p>
              <a:endParaRPr lang="en-US"/>
            </a:p>
          </p:txBody>
        </p:sp>
        <p:sp>
          <p:nvSpPr>
            <p:cNvPr id="16415" name="Line 1030"/>
            <p:cNvSpPr>
              <a:spLocks noChangeShapeType="1"/>
            </p:cNvSpPr>
            <p:nvPr/>
          </p:nvSpPr>
          <p:spPr bwMode="auto">
            <a:xfrm flipH="1">
              <a:off x="3207" y="1890"/>
              <a:ext cx="216" cy="22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grpSp>
      <p:sp>
        <p:nvSpPr>
          <p:cNvPr id="16387" name="Rectangle 1031"/>
          <p:cNvSpPr>
            <a:spLocks noChangeArrowheads="1"/>
          </p:cNvSpPr>
          <p:nvPr/>
        </p:nvSpPr>
        <p:spPr bwMode="auto">
          <a:xfrm>
            <a:off x="838200" y="304800"/>
            <a:ext cx="7696200" cy="8382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nchor="b"/>
          <a:lstStyle/>
          <a:p>
            <a:pPr algn="ctr"/>
            <a:r>
              <a:rPr lang="en-US" sz="3600" dirty="0">
                <a:solidFill>
                  <a:srgbClr val="000000"/>
                </a:solidFill>
              </a:rPr>
              <a:t>AIMD Leads to Efficiency and Fairness</a:t>
            </a:r>
          </a:p>
        </p:txBody>
      </p:sp>
      <p:sp>
        <p:nvSpPr>
          <p:cNvPr id="16388" name="Line 1032"/>
          <p:cNvSpPr>
            <a:spLocks noChangeShapeType="1"/>
          </p:cNvSpPr>
          <p:nvPr/>
        </p:nvSpPr>
        <p:spPr bwMode="auto">
          <a:xfrm flipH="1" flipV="1">
            <a:off x="2573338" y="1511300"/>
            <a:ext cx="0" cy="43434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389" name="Text Box 1033"/>
          <p:cNvSpPr txBox="1">
            <a:spLocks noChangeArrowheads="1"/>
          </p:cNvSpPr>
          <p:nvPr/>
        </p:nvSpPr>
        <p:spPr bwMode="auto">
          <a:xfrm>
            <a:off x="4110038" y="6010275"/>
            <a:ext cx="1320800" cy="3937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a:t>User 1: x</a:t>
            </a:r>
            <a:r>
              <a:rPr lang="en-US" sz="2000" baseline="-25000"/>
              <a:t>1</a:t>
            </a:r>
          </a:p>
        </p:txBody>
      </p:sp>
      <p:sp>
        <p:nvSpPr>
          <p:cNvPr id="16390" name="Text Box 1034"/>
          <p:cNvSpPr txBox="1">
            <a:spLocks noChangeArrowheads="1"/>
          </p:cNvSpPr>
          <p:nvPr/>
        </p:nvSpPr>
        <p:spPr bwMode="auto">
          <a:xfrm rot="-5400000">
            <a:off x="1543050" y="3508376"/>
            <a:ext cx="1387475" cy="3937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a:t>User 2: x</a:t>
            </a:r>
            <a:r>
              <a:rPr lang="en-US" sz="2000" baseline="-25000"/>
              <a:t>2</a:t>
            </a:r>
          </a:p>
        </p:txBody>
      </p:sp>
      <p:sp>
        <p:nvSpPr>
          <p:cNvPr id="16391" name="Line 1035"/>
          <p:cNvSpPr>
            <a:spLocks noChangeShapeType="1"/>
          </p:cNvSpPr>
          <p:nvPr/>
        </p:nvSpPr>
        <p:spPr bwMode="auto">
          <a:xfrm flipH="1">
            <a:off x="2573337" y="2185988"/>
            <a:ext cx="3730625" cy="3684587"/>
          </a:xfrm>
          <a:prstGeom prst="line">
            <a:avLst/>
          </a:prstGeom>
          <a:noFill/>
          <a:ln w="2540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392" name="Text Box 1036"/>
          <p:cNvSpPr txBox="1">
            <a:spLocks noChangeArrowheads="1"/>
          </p:cNvSpPr>
          <p:nvPr/>
        </p:nvSpPr>
        <p:spPr bwMode="auto">
          <a:xfrm>
            <a:off x="6029325" y="1517650"/>
            <a:ext cx="1324297" cy="101309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dirty="0"/>
              <a:t>fairness</a:t>
            </a:r>
          </a:p>
          <a:p>
            <a:pPr algn="ctr"/>
            <a:r>
              <a:rPr lang="en-US" sz="2000" dirty="0" smtClean="0"/>
              <a:t>Line x</a:t>
            </a:r>
            <a:r>
              <a:rPr lang="en-US" sz="2000" baseline="-25000" dirty="0" smtClean="0"/>
              <a:t>1</a:t>
            </a:r>
            <a:r>
              <a:rPr lang="en-US" sz="2000" dirty="0" smtClean="0"/>
              <a:t>=x</a:t>
            </a:r>
            <a:r>
              <a:rPr lang="en-US" sz="2000" baseline="-25000" dirty="0" smtClean="0"/>
              <a:t>2</a:t>
            </a:r>
            <a:endParaRPr lang="en-US" sz="2000" baseline="-25000" dirty="0"/>
          </a:p>
        </p:txBody>
      </p:sp>
      <p:sp>
        <p:nvSpPr>
          <p:cNvPr id="16393" name="Text Box 1037"/>
          <p:cNvSpPr txBox="1">
            <a:spLocks noChangeArrowheads="1"/>
          </p:cNvSpPr>
          <p:nvPr/>
        </p:nvSpPr>
        <p:spPr bwMode="auto">
          <a:xfrm>
            <a:off x="5876925" y="4946650"/>
            <a:ext cx="2820988" cy="6985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2000" dirty="0"/>
              <a:t>Efficiency line</a:t>
            </a:r>
          </a:p>
          <a:p>
            <a:pPr algn="ctr"/>
            <a:r>
              <a:rPr lang="en-US" sz="2000" dirty="0"/>
              <a:t>(x</a:t>
            </a:r>
            <a:r>
              <a:rPr lang="en-US" sz="2000" baseline="-25000" dirty="0"/>
              <a:t>1</a:t>
            </a:r>
            <a:r>
              <a:rPr lang="en-US" sz="2000" dirty="0"/>
              <a:t>+x</a:t>
            </a:r>
            <a:r>
              <a:rPr lang="en-US" sz="2000" baseline="-25000" dirty="0"/>
              <a:t>2</a:t>
            </a:r>
            <a:r>
              <a:rPr lang="en-US" sz="2000" dirty="0"/>
              <a:t> = </a:t>
            </a:r>
            <a:r>
              <a:rPr lang="en-US" sz="2000" dirty="0" smtClean="0"/>
              <a:t>C)</a:t>
            </a:r>
            <a:endParaRPr lang="en-US" sz="2000" baseline="-25000" dirty="0"/>
          </a:p>
        </p:txBody>
      </p:sp>
      <p:sp>
        <p:nvSpPr>
          <p:cNvPr id="16394" name="Line 1038"/>
          <p:cNvSpPr>
            <a:spLocks noChangeShapeType="1"/>
          </p:cNvSpPr>
          <p:nvPr/>
        </p:nvSpPr>
        <p:spPr bwMode="auto">
          <a:xfrm rot="5400000" flipH="1" flipV="1">
            <a:off x="4794251" y="3633787"/>
            <a:ext cx="0" cy="444182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395" name="Line 1039"/>
          <p:cNvSpPr>
            <a:spLocks noChangeShapeType="1"/>
          </p:cNvSpPr>
          <p:nvPr/>
        </p:nvSpPr>
        <p:spPr bwMode="auto">
          <a:xfrm>
            <a:off x="2573338" y="1663700"/>
            <a:ext cx="4191000" cy="41910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396" name="Text Box 1040"/>
          <p:cNvSpPr txBox="1">
            <a:spLocks noChangeArrowheads="1"/>
          </p:cNvSpPr>
          <p:nvPr/>
        </p:nvSpPr>
        <p:spPr bwMode="auto">
          <a:xfrm>
            <a:off x="3465513" y="1822450"/>
            <a:ext cx="844550" cy="363538"/>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a:t>(x</a:t>
            </a:r>
            <a:r>
              <a:rPr lang="en-US" sz="1800" baseline="-25000"/>
              <a:t>1</a:t>
            </a:r>
            <a:r>
              <a:rPr lang="en-US" sz="1800"/>
              <a:t>,x</a:t>
            </a:r>
            <a:r>
              <a:rPr lang="en-US" sz="1800" baseline="-25000"/>
              <a:t>2</a:t>
            </a:r>
            <a:r>
              <a:rPr lang="en-US" sz="1800"/>
              <a:t>)</a:t>
            </a:r>
            <a:endParaRPr lang="en-US" sz="1800" baseline="-25000"/>
          </a:p>
        </p:txBody>
      </p:sp>
      <p:grpSp>
        <p:nvGrpSpPr>
          <p:cNvPr id="103463" name="Group 1063"/>
          <p:cNvGrpSpPr>
            <a:grpSpLocks/>
          </p:cNvGrpSpPr>
          <p:nvPr/>
        </p:nvGrpSpPr>
        <p:grpSpPr bwMode="auto">
          <a:xfrm>
            <a:off x="2498727" y="2386013"/>
            <a:ext cx="1484313" cy="3481387"/>
            <a:chOff x="2353" y="1503"/>
            <a:chExt cx="935" cy="2193"/>
          </a:xfrm>
        </p:grpSpPr>
        <p:sp>
          <p:nvSpPr>
            <p:cNvPr id="16409" name="Text Box 1042"/>
            <p:cNvSpPr txBox="1">
              <a:spLocks noChangeArrowheads="1"/>
            </p:cNvSpPr>
            <p:nvPr/>
          </p:nvSpPr>
          <p:spPr bwMode="auto">
            <a:xfrm>
              <a:off x="2353" y="2477"/>
              <a:ext cx="863" cy="231"/>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22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smtClean="0"/>
                <a:t>(x</a:t>
              </a:r>
              <a:r>
                <a:rPr lang="en-US" sz="1800" baseline="-25000" dirty="0" smtClean="0"/>
                <a:t>1</a:t>
              </a:r>
              <a:r>
                <a:rPr lang="en-US" sz="1800" dirty="0" smtClean="0"/>
                <a:t>/2,x</a:t>
              </a:r>
              <a:r>
                <a:rPr lang="en-US" sz="1800" baseline="-25000" dirty="0" smtClean="0"/>
                <a:t>2</a:t>
              </a:r>
              <a:r>
                <a:rPr lang="en-US" sz="1800" dirty="0" smtClean="0"/>
                <a:t>/2)</a:t>
              </a:r>
              <a:endParaRPr lang="en-US" sz="1800" baseline="-25000" dirty="0"/>
            </a:p>
          </p:txBody>
        </p:sp>
        <p:sp>
          <p:nvSpPr>
            <p:cNvPr id="16410" name="Oval 1043"/>
            <p:cNvSpPr>
              <a:spLocks noChangeArrowheads="1"/>
            </p:cNvSpPr>
            <p:nvPr/>
          </p:nvSpPr>
          <p:spPr bwMode="auto">
            <a:xfrm>
              <a:off x="2892" y="2427"/>
              <a:ext cx="49" cy="50"/>
            </a:xfrm>
            <a:prstGeom prst="ellipse">
              <a:avLst/>
            </a:prstGeom>
            <a:solidFill>
              <a:schemeClr val="tx1"/>
            </a:solidFill>
            <a:ln w="222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nchor="ctr"/>
            <a:lstStyle/>
            <a:p>
              <a:endParaRPr lang="en-US"/>
            </a:p>
          </p:txBody>
        </p:sp>
        <p:sp>
          <p:nvSpPr>
            <p:cNvPr id="16411" name="Line 1044"/>
            <p:cNvSpPr>
              <a:spLocks noChangeShapeType="1"/>
            </p:cNvSpPr>
            <p:nvPr/>
          </p:nvSpPr>
          <p:spPr bwMode="auto">
            <a:xfrm flipV="1">
              <a:off x="2919" y="1503"/>
              <a:ext cx="369" cy="924"/>
            </a:xfrm>
            <a:prstGeom prst="line">
              <a:avLst/>
            </a:prstGeom>
            <a:noFill/>
            <a:ln w="222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412" name="Line 1045"/>
            <p:cNvSpPr>
              <a:spLocks noChangeShapeType="1"/>
            </p:cNvSpPr>
            <p:nvPr/>
          </p:nvSpPr>
          <p:spPr bwMode="auto">
            <a:xfrm flipV="1">
              <a:off x="2400" y="2396"/>
              <a:ext cx="537" cy="1300"/>
            </a:xfrm>
            <a:prstGeom prst="line">
              <a:avLst/>
            </a:prstGeom>
            <a:noFill/>
            <a:ln w="222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grpSp>
      <p:sp>
        <p:nvSpPr>
          <p:cNvPr id="16398" name="Oval 1046"/>
          <p:cNvSpPr>
            <a:spLocks noChangeArrowheads="1"/>
          </p:cNvSpPr>
          <p:nvPr/>
        </p:nvSpPr>
        <p:spPr bwMode="auto">
          <a:xfrm>
            <a:off x="3963988" y="2273300"/>
            <a:ext cx="76200" cy="76200"/>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nchor="ctr"/>
          <a:lstStyle/>
          <a:p>
            <a:pPr algn="ctr"/>
            <a:endParaRPr lang="en-US"/>
          </a:p>
        </p:txBody>
      </p:sp>
      <p:grpSp>
        <p:nvGrpSpPr>
          <p:cNvPr id="103462" name="Group 1062"/>
          <p:cNvGrpSpPr>
            <a:grpSpLocks/>
          </p:cNvGrpSpPr>
          <p:nvPr/>
        </p:nvGrpSpPr>
        <p:grpSpPr bwMode="auto">
          <a:xfrm>
            <a:off x="2606675" y="2941638"/>
            <a:ext cx="1779588" cy="2894012"/>
            <a:chOff x="2421" y="1853"/>
            <a:chExt cx="1121" cy="1823"/>
          </a:xfrm>
        </p:grpSpPr>
        <p:sp>
          <p:nvSpPr>
            <p:cNvPr id="16404" name="Line 1049"/>
            <p:cNvSpPr>
              <a:spLocks noChangeShapeType="1"/>
            </p:cNvSpPr>
            <p:nvPr/>
          </p:nvSpPr>
          <p:spPr bwMode="auto">
            <a:xfrm rot="41294" flipH="1">
              <a:off x="3237" y="2013"/>
              <a:ext cx="295" cy="4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405" name="Line 1050"/>
            <p:cNvSpPr>
              <a:spLocks noChangeShapeType="1"/>
            </p:cNvSpPr>
            <p:nvPr/>
          </p:nvSpPr>
          <p:spPr bwMode="auto">
            <a:xfrm rot="41294" flipH="1">
              <a:off x="3066" y="1853"/>
              <a:ext cx="385" cy="624"/>
            </a:xfrm>
            <a:prstGeom prst="line">
              <a:avLst/>
            </a:prstGeom>
            <a:noFill/>
            <a:ln w="63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406" name="Line 1051"/>
            <p:cNvSpPr>
              <a:spLocks noChangeShapeType="1"/>
            </p:cNvSpPr>
            <p:nvPr/>
          </p:nvSpPr>
          <p:spPr bwMode="auto">
            <a:xfrm rot="41294" flipV="1">
              <a:off x="3130" y="1983"/>
              <a:ext cx="412" cy="41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407" name="Line 1052"/>
            <p:cNvSpPr>
              <a:spLocks noChangeShapeType="1"/>
            </p:cNvSpPr>
            <p:nvPr/>
          </p:nvSpPr>
          <p:spPr bwMode="auto">
            <a:xfrm rot="41294" flipV="1">
              <a:off x="2421" y="2477"/>
              <a:ext cx="645" cy="1199"/>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sp>
          <p:nvSpPr>
            <p:cNvPr id="16408" name="Line 1053"/>
            <p:cNvSpPr>
              <a:spLocks noChangeShapeType="1"/>
            </p:cNvSpPr>
            <p:nvPr/>
          </p:nvSpPr>
          <p:spPr bwMode="auto">
            <a:xfrm rot="41294" flipV="1">
              <a:off x="2421" y="2485"/>
              <a:ext cx="796" cy="1191"/>
            </a:xfrm>
            <a:prstGeom prst="line">
              <a:avLst/>
            </a:prstGeom>
            <a:noFill/>
            <a:ln w="254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grpSp>
      <p:grpSp>
        <p:nvGrpSpPr>
          <p:cNvPr id="103464" name="Group 1064"/>
          <p:cNvGrpSpPr>
            <a:grpSpLocks/>
          </p:cNvGrpSpPr>
          <p:nvPr/>
        </p:nvGrpSpPr>
        <p:grpSpPr bwMode="auto">
          <a:xfrm>
            <a:off x="3443287" y="2500315"/>
            <a:ext cx="2357541" cy="1311276"/>
            <a:chOff x="2948" y="1575"/>
            <a:chExt cx="1312" cy="826"/>
          </a:xfrm>
        </p:grpSpPr>
        <p:sp>
          <p:nvSpPr>
            <p:cNvPr id="16401" name="Text Box 1028"/>
            <p:cNvSpPr txBox="1">
              <a:spLocks noChangeArrowheads="1"/>
            </p:cNvSpPr>
            <p:nvPr/>
          </p:nvSpPr>
          <p:spPr bwMode="auto">
            <a:xfrm>
              <a:off x="3161" y="1575"/>
              <a:ext cx="1099" cy="406"/>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smtClean="0"/>
                <a:t>(x</a:t>
              </a:r>
              <a:r>
                <a:rPr lang="en-US" sz="1800" baseline="-25000" dirty="0" smtClean="0"/>
                <a:t>1</a:t>
              </a:r>
              <a:r>
                <a:rPr lang="en-US" sz="1800" dirty="0" smtClean="0"/>
                <a:t>/2+</a:t>
              </a:r>
              <a:r>
                <a:rPr lang="en-US" sz="1800" dirty="0"/>
                <a:t>a</a:t>
              </a:r>
              <a:r>
                <a:rPr lang="en-US" sz="1800" dirty="0" smtClean="0"/>
                <a:t>,x</a:t>
              </a:r>
              <a:r>
                <a:rPr lang="en-US" sz="1800" baseline="-25000" dirty="0" smtClean="0"/>
                <a:t>2</a:t>
              </a:r>
              <a:r>
                <a:rPr lang="en-US" sz="1800" dirty="0" smtClean="0"/>
                <a:t>/2+</a:t>
              </a:r>
              <a:r>
                <a:rPr lang="en-US" sz="1800" dirty="0"/>
                <a:t>a)</a:t>
              </a:r>
            </a:p>
          </p:txBody>
        </p:sp>
        <p:sp>
          <p:nvSpPr>
            <p:cNvPr id="16402" name="Oval 1060"/>
            <p:cNvSpPr>
              <a:spLocks noChangeArrowheads="1"/>
            </p:cNvSpPr>
            <p:nvPr/>
          </p:nvSpPr>
          <p:spPr bwMode="auto">
            <a:xfrm>
              <a:off x="3153" y="2120"/>
              <a:ext cx="48" cy="48"/>
            </a:xfrm>
            <a:prstGeom prst="ellipse">
              <a:avLst/>
            </a:prstGeom>
            <a:solidFill>
              <a:schemeClr val="tx1"/>
            </a:solidFill>
            <a:ln w="254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nchor="ctr"/>
            <a:lstStyle/>
            <a:p>
              <a:endParaRPr lang="en-US"/>
            </a:p>
          </p:txBody>
        </p:sp>
        <p:sp>
          <p:nvSpPr>
            <p:cNvPr id="16403" name="Line 1061"/>
            <p:cNvSpPr>
              <a:spLocks noChangeShapeType="1"/>
            </p:cNvSpPr>
            <p:nvPr/>
          </p:nvSpPr>
          <p:spPr bwMode="auto">
            <a:xfrm flipH="1">
              <a:off x="2948" y="2181"/>
              <a:ext cx="216" cy="22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p>
              <a:endParaRPr lang="en-US"/>
            </a:p>
          </p:txBody>
        </p:sp>
      </p:grpSp>
    </p:spTree>
    <p:extLst>
      <p:ext uri="{BB962C8B-B14F-4D97-AF65-F5344CB8AC3E}">
        <p14:creationId xmlns:p14="http://schemas.microsoft.com/office/powerpoint/2010/main" val="3958923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34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34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346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034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TCP Add-ons: Slow Start</a:t>
            </a:r>
            <a:endParaRPr lang="en-US" dirty="0">
              <a:latin typeface="Comic Sans MS" charset="0"/>
            </a:endParaRPr>
          </a:p>
        </p:txBody>
      </p:sp>
      <p:sp>
        <p:nvSpPr>
          <p:cNvPr id="20" name="Line 3"/>
          <p:cNvSpPr>
            <a:spLocks noChangeShapeType="1"/>
          </p:cNvSpPr>
          <p:nvPr/>
        </p:nvSpPr>
        <p:spPr bwMode="auto">
          <a:xfrm>
            <a:off x="839788" y="2589213"/>
            <a:ext cx="0" cy="2509837"/>
          </a:xfrm>
          <a:prstGeom prst="line">
            <a:avLst/>
          </a:prstGeom>
          <a:noFill/>
          <a:ln w="349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1" name="Line 4"/>
          <p:cNvSpPr>
            <a:spLocks noChangeShapeType="1"/>
          </p:cNvSpPr>
          <p:nvPr/>
        </p:nvSpPr>
        <p:spPr bwMode="auto">
          <a:xfrm>
            <a:off x="839788" y="5099050"/>
            <a:ext cx="6856412" cy="6350"/>
          </a:xfrm>
          <a:prstGeom prst="line">
            <a:avLst/>
          </a:prstGeom>
          <a:noFill/>
          <a:ln w="34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2" name="Text Box 5"/>
          <p:cNvSpPr txBox="1">
            <a:spLocks noChangeArrowheads="1"/>
          </p:cNvSpPr>
          <p:nvPr/>
        </p:nvSpPr>
        <p:spPr bwMode="auto">
          <a:xfrm>
            <a:off x="7543800" y="5029200"/>
            <a:ext cx="860425" cy="4572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294" tIns="45647" rIns="91294" bIns="45647">
            <a:spAutoFit/>
          </a:bodyPr>
          <a:lstStyle>
            <a:lvl1pPr defTabSz="912813">
              <a:defRPr sz="2400">
                <a:solidFill>
                  <a:schemeClr val="tx1"/>
                </a:solidFill>
                <a:latin typeface="Comic Sans MS" charset="0"/>
                <a:ea typeface="ＭＳ Ｐゴシック" charset="0"/>
              </a:defRPr>
            </a:lvl1pPr>
            <a:lvl2pPr marL="742950" indent="-285750" defTabSz="912813">
              <a:defRPr sz="2400">
                <a:solidFill>
                  <a:schemeClr val="tx1"/>
                </a:solidFill>
                <a:latin typeface="Comic Sans MS" charset="0"/>
                <a:ea typeface="ＭＳ Ｐゴシック" charset="0"/>
              </a:defRPr>
            </a:lvl2pPr>
            <a:lvl3pPr marL="1143000" indent="-228600" defTabSz="912813">
              <a:defRPr sz="2400">
                <a:solidFill>
                  <a:schemeClr val="tx1"/>
                </a:solidFill>
                <a:latin typeface="Comic Sans MS" charset="0"/>
                <a:ea typeface="ＭＳ Ｐゴシック" charset="0"/>
              </a:defRPr>
            </a:lvl3pPr>
            <a:lvl4pPr marL="1600200" indent="-228600" defTabSz="912813">
              <a:defRPr sz="2400">
                <a:solidFill>
                  <a:schemeClr val="tx1"/>
                </a:solidFill>
                <a:latin typeface="Comic Sans MS" charset="0"/>
                <a:ea typeface="ＭＳ Ｐゴシック" charset="0"/>
              </a:defRPr>
            </a:lvl4pPr>
            <a:lvl5pPr marL="2057400" indent="-228600" defTabSz="912813">
              <a:defRPr sz="2400">
                <a:solidFill>
                  <a:schemeClr val="tx1"/>
                </a:solidFill>
                <a:latin typeface="Comic Sans MS"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Comic Sans MS" charset="0"/>
                <a:ea typeface="ＭＳ Ｐゴシック" charset="0"/>
              </a:defRPr>
            </a:lvl9pPr>
          </a:lstStyle>
          <a:p>
            <a:r>
              <a:rPr lang="en-US" b="1">
                <a:latin typeface="Times New Roman" charset="0"/>
              </a:rPr>
              <a:t>Time</a:t>
            </a:r>
          </a:p>
        </p:txBody>
      </p:sp>
      <p:sp>
        <p:nvSpPr>
          <p:cNvPr id="23" name="Text Box 6"/>
          <p:cNvSpPr txBox="1">
            <a:spLocks noChangeArrowheads="1"/>
          </p:cNvSpPr>
          <p:nvPr/>
        </p:nvSpPr>
        <p:spPr bwMode="auto">
          <a:xfrm>
            <a:off x="228600" y="1905000"/>
            <a:ext cx="1641475" cy="67627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294" tIns="45647" rIns="91294" bIns="45647">
            <a:spAutoFit/>
          </a:bodyPr>
          <a:lstStyle>
            <a:lvl1pPr defTabSz="912813">
              <a:defRPr sz="2400">
                <a:solidFill>
                  <a:schemeClr val="tx1"/>
                </a:solidFill>
                <a:latin typeface="Comic Sans MS" charset="0"/>
                <a:ea typeface="ＭＳ Ｐゴシック" charset="0"/>
              </a:defRPr>
            </a:lvl1pPr>
            <a:lvl2pPr marL="742950" indent="-285750" defTabSz="912813">
              <a:defRPr sz="2400">
                <a:solidFill>
                  <a:schemeClr val="tx1"/>
                </a:solidFill>
                <a:latin typeface="Comic Sans MS" charset="0"/>
                <a:ea typeface="ＭＳ Ｐゴシック" charset="0"/>
              </a:defRPr>
            </a:lvl2pPr>
            <a:lvl3pPr marL="1143000" indent="-228600" defTabSz="912813">
              <a:defRPr sz="2400">
                <a:solidFill>
                  <a:schemeClr val="tx1"/>
                </a:solidFill>
                <a:latin typeface="Comic Sans MS" charset="0"/>
                <a:ea typeface="ＭＳ Ｐゴシック" charset="0"/>
              </a:defRPr>
            </a:lvl3pPr>
            <a:lvl4pPr marL="1600200" indent="-228600" defTabSz="912813">
              <a:defRPr sz="2400">
                <a:solidFill>
                  <a:schemeClr val="tx1"/>
                </a:solidFill>
                <a:latin typeface="Comic Sans MS" charset="0"/>
                <a:ea typeface="ＭＳ Ｐゴシック" charset="0"/>
              </a:defRPr>
            </a:lvl4pPr>
            <a:lvl5pPr marL="2057400" indent="-228600" defTabSz="912813">
              <a:defRPr sz="2400">
                <a:solidFill>
                  <a:schemeClr val="tx1"/>
                </a:solidFill>
                <a:latin typeface="Comic Sans MS" charset="0"/>
                <a:ea typeface="ＭＳ Ｐゴシック" charset="0"/>
              </a:defRPr>
            </a:lvl5pPr>
            <a:lvl6pPr marL="2514600" indent="-228600" defTabSz="912813"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defTabSz="912813"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defTabSz="912813"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defTabSz="912813" eaLnBrk="0" fontAlgn="base" hangingPunct="0">
              <a:spcBef>
                <a:spcPct val="0"/>
              </a:spcBef>
              <a:spcAft>
                <a:spcPct val="0"/>
              </a:spcAft>
              <a:defRPr sz="2400">
                <a:solidFill>
                  <a:schemeClr val="tx1"/>
                </a:solidFill>
                <a:latin typeface="Comic Sans MS" charset="0"/>
                <a:ea typeface="ＭＳ Ｐゴシック" charset="0"/>
              </a:defRPr>
            </a:lvl9pPr>
          </a:lstStyle>
          <a:p>
            <a:pPr algn="ctr">
              <a:lnSpc>
                <a:spcPct val="80000"/>
              </a:lnSpc>
            </a:pPr>
            <a:r>
              <a:rPr lang="en-US" b="1">
                <a:latin typeface="Times New Roman" charset="0"/>
              </a:rPr>
              <a:t>Congestion</a:t>
            </a:r>
          </a:p>
          <a:p>
            <a:pPr algn="ctr">
              <a:lnSpc>
                <a:spcPct val="80000"/>
              </a:lnSpc>
            </a:pPr>
            <a:r>
              <a:rPr lang="en-US" b="1">
                <a:latin typeface="Times New Roman" charset="0"/>
              </a:rPr>
              <a:t>Window</a:t>
            </a:r>
          </a:p>
        </p:txBody>
      </p:sp>
      <p:sp>
        <p:nvSpPr>
          <p:cNvPr id="28" name="Arc 11"/>
          <p:cNvSpPr>
            <a:spLocks/>
          </p:cNvSpPr>
          <p:nvPr/>
        </p:nvSpPr>
        <p:spPr bwMode="auto">
          <a:xfrm flipV="1">
            <a:off x="836613" y="2819400"/>
            <a:ext cx="919162" cy="2286000"/>
          </a:xfrm>
          <a:custGeom>
            <a:avLst/>
            <a:gdLst>
              <a:gd name="T0" fmla="*/ 0 w 21729"/>
              <a:gd name="T1" fmla="*/ 0 h 23796"/>
              <a:gd name="T2" fmla="*/ 914424 w 21729"/>
              <a:gd name="T3" fmla="*/ 2286000 h 23796"/>
              <a:gd name="T4" fmla="*/ 5457 w 21729"/>
              <a:gd name="T5" fmla="*/ 2075038 h 23796"/>
              <a:gd name="T6" fmla="*/ 0 60000 65536"/>
              <a:gd name="T7" fmla="*/ 0 60000 65536"/>
              <a:gd name="T8" fmla="*/ 0 60000 65536"/>
            </a:gdLst>
            <a:ahLst/>
            <a:cxnLst>
              <a:cxn ang="T6">
                <a:pos x="T0" y="T1"/>
              </a:cxn>
              <a:cxn ang="T7">
                <a:pos x="T2" y="T3"/>
              </a:cxn>
              <a:cxn ang="T8">
                <a:pos x="T4" y="T5"/>
              </a:cxn>
            </a:cxnLst>
            <a:rect l="0" t="0" r="r" b="b"/>
            <a:pathLst>
              <a:path w="21729" h="23796" fill="none" extrusionOk="0">
                <a:moveTo>
                  <a:pt x="0" y="0"/>
                </a:moveTo>
                <a:cubicBezTo>
                  <a:pt x="43" y="0"/>
                  <a:pt x="86" y="-1"/>
                  <a:pt x="129" y="0"/>
                </a:cubicBezTo>
                <a:cubicBezTo>
                  <a:pt x="12058" y="0"/>
                  <a:pt x="21729" y="9670"/>
                  <a:pt x="21729" y="21600"/>
                </a:cubicBezTo>
                <a:cubicBezTo>
                  <a:pt x="21729" y="22333"/>
                  <a:pt x="21691" y="23066"/>
                  <a:pt x="21617" y="23796"/>
                </a:cubicBezTo>
              </a:path>
              <a:path w="21729" h="23796" stroke="0" extrusionOk="0">
                <a:moveTo>
                  <a:pt x="0" y="0"/>
                </a:moveTo>
                <a:cubicBezTo>
                  <a:pt x="43" y="0"/>
                  <a:pt x="86" y="-1"/>
                  <a:pt x="129" y="0"/>
                </a:cubicBezTo>
                <a:cubicBezTo>
                  <a:pt x="12058" y="0"/>
                  <a:pt x="21729" y="9670"/>
                  <a:pt x="21729" y="21600"/>
                </a:cubicBezTo>
                <a:cubicBezTo>
                  <a:pt x="21729" y="22333"/>
                  <a:pt x="21691" y="23066"/>
                  <a:pt x="21617" y="23796"/>
                </a:cubicBezTo>
                <a:lnTo>
                  <a:pt x="129" y="21600"/>
                </a:lnTo>
                <a:lnTo>
                  <a:pt x="0" y="0"/>
                </a:lnTo>
                <a:close/>
              </a:path>
            </a:pathLst>
          </a:custGeom>
          <a:noFill/>
          <a:ln w="34925">
            <a:solidFill>
              <a:schemeClr val="accent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Line 22"/>
          <p:cNvSpPr>
            <a:spLocks noChangeShapeType="1"/>
          </p:cNvSpPr>
          <p:nvPr/>
        </p:nvSpPr>
        <p:spPr bwMode="auto">
          <a:xfrm>
            <a:off x="839788" y="5099050"/>
            <a:ext cx="6856412" cy="6350"/>
          </a:xfrm>
          <a:prstGeom prst="line">
            <a:avLst/>
          </a:prstGeom>
          <a:noFill/>
          <a:ln w="34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 name="Text Box 26"/>
          <p:cNvSpPr txBox="1">
            <a:spLocks noChangeArrowheads="1"/>
          </p:cNvSpPr>
          <p:nvPr/>
        </p:nvSpPr>
        <p:spPr bwMode="auto">
          <a:xfrm>
            <a:off x="1752600" y="54864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Comic Sans MS" charset="0"/>
                <a:ea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spcBef>
                <a:spcPct val="50000"/>
              </a:spcBef>
            </a:pPr>
            <a:r>
              <a:rPr lang="en-US" dirty="0" smtClean="0"/>
              <a:t>Slow Start</a:t>
            </a:r>
            <a:endParaRPr lang="en-US" dirty="0"/>
          </a:p>
        </p:txBody>
      </p:sp>
      <p:sp>
        <p:nvSpPr>
          <p:cNvPr id="49" name="Line 24"/>
          <p:cNvSpPr>
            <a:spLocks noChangeShapeType="1"/>
          </p:cNvSpPr>
          <p:nvPr/>
        </p:nvSpPr>
        <p:spPr bwMode="auto">
          <a:xfrm flipH="1" flipV="1">
            <a:off x="1592507" y="4522264"/>
            <a:ext cx="638127" cy="10138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50" name="Line 7"/>
          <p:cNvSpPr>
            <a:spLocks noChangeShapeType="1"/>
          </p:cNvSpPr>
          <p:nvPr/>
        </p:nvSpPr>
        <p:spPr bwMode="auto">
          <a:xfrm>
            <a:off x="1836738" y="2840038"/>
            <a:ext cx="457200" cy="0"/>
          </a:xfrm>
          <a:prstGeom prst="line">
            <a:avLst/>
          </a:prstGeom>
          <a:noFill/>
          <a:ln w="317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 name="Line 8"/>
          <p:cNvSpPr>
            <a:spLocks noChangeShapeType="1"/>
          </p:cNvSpPr>
          <p:nvPr/>
        </p:nvSpPr>
        <p:spPr bwMode="auto">
          <a:xfrm flipV="1">
            <a:off x="2286000" y="2840038"/>
            <a:ext cx="9525" cy="2265362"/>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2" name="Line 9"/>
          <p:cNvSpPr>
            <a:spLocks noChangeShapeType="1"/>
          </p:cNvSpPr>
          <p:nvPr/>
        </p:nvSpPr>
        <p:spPr bwMode="auto">
          <a:xfrm flipV="1">
            <a:off x="2751138" y="2840038"/>
            <a:ext cx="1216025" cy="1208087"/>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3" name="Line 10"/>
          <p:cNvSpPr>
            <a:spLocks noChangeShapeType="1"/>
          </p:cNvSpPr>
          <p:nvPr/>
        </p:nvSpPr>
        <p:spPr bwMode="auto">
          <a:xfrm flipV="1">
            <a:off x="4881563" y="2895600"/>
            <a:ext cx="1214437" cy="11525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4" name="Line 11"/>
          <p:cNvSpPr>
            <a:spLocks noChangeShapeType="1"/>
          </p:cNvSpPr>
          <p:nvPr/>
        </p:nvSpPr>
        <p:spPr bwMode="auto">
          <a:xfrm>
            <a:off x="3967163" y="2840038"/>
            <a:ext cx="457200" cy="0"/>
          </a:xfrm>
          <a:prstGeom prst="line">
            <a:avLst/>
          </a:prstGeom>
          <a:noFill/>
          <a:ln w="317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5" name="Line 12"/>
          <p:cNvSpPr>
            <a:spLocks noChangeShapeType="1"/>
          </p:cNvSpPr>
          <p:nvPr/>
        </p:nvSpPr>
        <p:spPr bwMode="auto">
          <a:xfrm flipV="1">
            <a:off x="4419600" y="2840038"/>
            <a:ext cx="4763" cy="2265362"/>
          </a:xfrm>
          <a:prstGeom prst="line">
            <a:avLst/>
          </a:prstGeom>
          <a:noFill/>
          <a:ln w="25400">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6" name="Arc 14"/>
          <p:cNvSpPr>
            <a:spLocks/>
          </p:cNvSpPr>
          <p:nvPr/>
        </p:nvSpPr>
        <p:spPr bwMode="auto">
          <a:xfrm flipV="1">
            <a:off x="2284413" y="4038600"/>
            <a:ext cx="457200" cy="1066800"/>
          </a:xfrm>
          <a:custGeom>
            <a:avLst/>
            <a:gdLst>
              <a:gd name="T0" fmla="*/ 0 w 21600"/>
              <a:gd name="T1" fmla="*/ 0 h 23796"/>
              <a:gd name="T2" fmla="*/ 454829 w 21600"/>
              <a:gd name="T3" fmla="*/ 1066800 h 23796"/>
              <a:gd name="T4" fmla="*/ 0 w 21600"/>
              <a:gd name="T5" fmla="*/ 968351 h 23796"/>
              <a:gd name="T6" fmla="*/ 0 60000 65536"/>
              <a:gd name="T7" fmla="*/ 0 60000 65536"/>
              <a:gd name="T8" fmla="*/ 0 60000 65536"/>
            </a:gdLst>
            <a:ahLst/>
            <a:cxnLst>
              <a:cxn ang="T6">
                <a:pos x="T0" y="T1"/>
              </a:cxn>
              <a:cxn ang="T7">
                <a:pos x="T2" y="T3"/>
              </a:cxn>
              <a:cxn ang="T8">
                <a:pos x="T4" y="T5"/>
              </a:cxn>
            </a:cxnLst>
            <a:rect l="0" t="0" r="r" b="b"/>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lnTo>
                  <a:pt x="-1" y="0"/>
                </a:lnTo>
                <a:close/>
              </a:path>
            </a:pathLst>
          </a:custGeom>
          <a:noFill/>
          <a:ln w="34925">
            <a:solidFill>
              <a:schemeClr val="accent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Arc 15"/>
          <p:cNvSpPr>
            <a:spLocks/>
          </p:cNvSpPr>
          <p:nvPr/>
        </p:nvSpPr>
        <p:spPr bwMode="auto">
          <a:xfrm flipV="1">
            <a:off x="4419600" y="4038600"/>
            <a:ext cx="457200" cy="1066800"/>
          </a:xfrm>
          <a:custGeom>
            <a:avLst/>
            <a:gdLst>
              <a:gd name="T0" fmla="*/ 0 w 21600"/>
              <a:gd name="T1" fmla="*/ 0 h 23796"/>
              <a:gd name="T2" fmla="*/ 454829 w 21600"/>
              <a:gd name="T3" fmla="*/ 1066800 h 23796"/>
              <a:gd name="T4" fmla="*/ 0 w 21600"/>
              <a:gd name="T5" fmla="*/ 968351 h 23796"/>
              <a:gd name="T6" fmla="*/ 0 60000 65536"/>
              <a:gd name="T7" fmla="*/ 0 60000 65536"/>
              <a:gd name="T8" fmla="*/ 0 60000 65536"/>
            </a:gdLst>
            <a:ahLst/>
            <a:cxnLst>
              <a:cxn ang="T6">
                <a:pos x="T0" y="T1"/>
              </a:cxn>
              <a:cxn ang="T7">
                <a:pos x="T2" y="T3"/>
              </a:cxn>
              <a:cxn ang="T8">
                <a:pos x="T4" y="T5"/>
              </a:cxn>
            </a:cxnLst>
            <a:rect l="0" t="0" r="r" b="b"/>
            <a:pathLst>
              <a:path w="21600" h="23796" fill="none" extrusionOk="0">
                <a:moveTo>
                  <a:pt x="-1" y="0"/>
                </a:moveTo>
                <a:cubicBezTo>
                  <a:pt x="11929" y="0"/>
                  <a:pt x="21600" y="9670"/>
                  <a:pt x="21600" y="21600"/>
                </a:cubicBezTo>
                <a:cubicBezTo>
                  <a:pt x="21600" y="22333"/>
                  <a:pt x="21562" y="23066"/>
                  <a:pt x="21488" y="23796"/>
                </a:cubicBezTo>
              </a:path>
              <a:path w="21600" h="23796" stroke="0" extrusionOk="0">
                <a:moveTo>
                  <a:pt x="-1" y="0"/>
                </a:moveTo>
                <a:cubicBezTo>
                  <a:pt x="11929" y="0"/>
                  <a:pt x="21600" y="9670"/>
                  <a:pt x="21600" y="21600"/>
                </a:cubicBezTo>
                <a:cubicBezTo>
                  <a:pt x="21600" y="22333"/>
                  <a:pt x="21562" y="23066"/>
                  <a:pt x="21488" y="23796"/>
                </a:cubicBezTo>
                <a:lnTo>
                  <a:pt x="0" y="21600"/>
                </a:lnTo>
                <a:lnTo>
                  <a:pt x="-1" y="0"/>
                </a:lnTo>
                <a:close/>
              </a:path>
            </a:pathLst>
          </a:custGeom>
          <a:noFill/>
          <a:ln w="34925">
            <a:solidFill>
              <a:schemeClr val="accent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endParaRPr lang="en-US"/>
          </a:p>
        </p:txBody>
      </p:sp>
      <p:sp>
        <p:nvSpPr>
          <p:cNvPr id="58" name="Line 18"/>
          <p:cNvSpPr>
            <a:spLocks noChangeShapeType="1"/>
          </p:cNvSpPr>
          <p:nvPr/>
        </p:nvSpPr>
        <p:spPr bwMode="auto">
          <a:xfrm flipV="1">
            <a:off x="3319269" y="4572000"/>
            <a:ext cx="1405131" cy="914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extLst>
      <p:ext uri="{BB962C8B-B14F-4D97-AF65-F5344CB8AC3E}">
        <p14:creationId xmlns:p14="http://schemas.microsoft.com/office/powerpoint/2010/main" val="14548902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0.1"/>
</p:tagLst>
</file>

<file path=ppt/tags/tag2.xml><?xml version="1.0" encoding="utf-8"?>
<p:tagLst xmlns:a="http://schemas.openxmlformats.org/drawingml/2006/main" xmlns:r="http://schemas.openxmlformats.org/officeDocument/2006/relationships" xmlns:p="http://schemas.openxmlformats.org/presentationml/2006/main">
  <p:tag name="TIMING" val="|0.2|0.2|0.2|0.2|0|0.1|0.1"/>
</p:tagLst>
</file>

<file path=ppt/tags/tag3.xml><?xml version="1.0" encoding="utf-8"?>
<p:tagLst xmlns:a="http://schemas.openxmlformats.org/drawingml/2006/main" xmlns:r="http://schemas.openxmlformats.org/officeDocument/2006/relationships" xmlns:p="http://schemas.openxmlformats.org/presentationml/2006/main">
  <p:tag name="TIMING" val="|0.1|0.1|0.1|2|0.8|0.4"/>
</p:tagLst>
</file>

<file path=ppt/tags/tag4.xml><?xml version="1.0" encoding="utf-8"?>
<p:tagLst xmlns:a="http://schemas.openxmlformats.org/drawingml/2006/main" xmlns:r="http://schemas.openxmlformats.org/officeDocument/2006/relationships" xmlns:p="http://schemas.openxmlformats.org/presentationml/2006/main">
  <p:tag name="TIMING" val="|11.7|10.7|16|4.9|7.5"/>
</p:tagLst>
</file>

<file path=ppt/tags/tag5.xml><?xml version="1.0" encoding="utf-8"?>
<p:tagLst xmlns:a="http://schemas.openxmlformats.org/drawingml/2006/main" xmlns:r="http://schemas.openxmlformats.org/officeDocument/2006/relationships" xmlns:p="http://schemas.openxmlformats.org/presentationml/2006/main">
  <p:tag name="TIMING" val="|55.4|37.1"/>
</p:tagLst>
</file>

<file path=ppt/tags/tag6.xml><?xml version="1.0" encoding="utf-8"?>
<p:tagLst xmlns:a="http://schemas.openxmlformats.org/drawingml/2006/main" xmlns:r="http://schemas.openxmlformats.org/officeDocument/2006/relationships" xmlns:p="http://schemas.openxmlformats.org/presentationml/2006/main">
  <p:tag name="TIMING" val="|15.3|19.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449</TotalTime>
  <Words>3090</Words>
  <Application>Microsoft Macintosh PowerPoint</Application>
  <PresentationFormat>On-screen Show (4:3)</PresentationFormat>
  <Paragraphs>454</Paragraphs>
  <Slides>20</Slides>
  <Notes>18</Notes>
  <HiddenSlides>2</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Congestion Control: TCP &amp; DC-TCP</vt:lpstr>
      <vt:lpstr>Congestion: A big problem</vt:lpstr>
      <vt:lpstr>Solution: Congestion Control</vt:lpstr>
      <vt:lpstr>Max-Min Fairness</vt:lpstr>
      <vt:lpstr>TCP Congestion Control</vt:lpstr>
      <vt:lpstr>How much should TCP increase/decrease cwnd?</vt:lpstr>
      <vt:lpstr>Additive Increase</vt:lpstr>
      <vt:lpstr>PowerPoint Presentation</vt:lpstr>
      <vt:lpstr>TCP Add-ons: Slow Start</vt:lpstr>
      <vt:lpstr>TCP Add-ons: Fast retransmit/recovery</vt:lpstr>
      <vt:lpstr>DC-TCP: TCP for Data Centers</vt:lpstr>
      <vt:lpstr>Incast</vt:lpstr>
      <vt:lpstr>Queue Buildup</vt:lpstr>
      <vt:lpstr>Solution: Leverage “ECN”</vt:lpstr>
      <vt:lpstr>DC-TCP: Key Idea</vt:lpstr>
      <vt:lpstr>DC-TCP Algorithm</vt:lpstr>
      <vt:lpstr>Sample Questions (Quiz 2, S’11)</vt:lpstr>
      <vt:lpstr>Sample Questions (Quiz 2, S’11)</vt:lpstr>
      <vt:lpstr>Sample Questions (Quiz 2, S’11)</vt:lpstr>
      <vt:lpstr>Sample Questions (Quiz 2, S’11)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Control: TCP &amp; DC-TCP</dc:title>
  <dc:creator>Swarun Kumar</dc:creator>
  <cp:lastModifiedBy>Swarun Kumar</cp:lastModifiedBy>
  <cp:revision>146</cp:revision>
  <dcterms:created xsi:type="dcterms:W3CDTF">2013-04-02T23:42:00Z</dcterms:created>
  <dcterms:modified xsi:type="dcterms:W3CDTF">2013-04-03T07:11:43Z</dcterms:modified>
</cp:coreProperties>
</file>