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64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408" y="-10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183AC9-6639-44BB-98FC-FCFBF836159A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9EE63B-1A1F-4CC4-AB3B-23992BF99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eon.org.za" TargetMode="Externa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Mission 2017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Panel Members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Professor Maarten de Wit</a:t>
            </a:r>
            <a:br>
              <a:rPr lang="en-US" dirty="0" smtClean="0"/>
            </a:br>
            <a:r>
              <a:rPr lang="en-US" sz="2200" dirty="0" smtClean="0"/>
              <a:t>Nelson Mandela Metropolitan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6482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Founding and Science Director, Africa Earth Observatory Network</a:t>
            </a:r>
          </a:p>
          <a:p>
            <a:endParaRPr lang="en-US" dirty="0" smtClean="0"/>
          </a:p>
          <a:p>
            <a:r>
              <a:rPr lang="en-US" dirty="0" smtClean="0"/>
              <a:t>Chair of Earth Stewardship Science, Nelson Mandela Metropolitan University</a:t>
            </a:r>
          </a:p>
          <a:p>
            <a:endParaRPr lang="en-US" dirty="0"/>
          </a:p>
          <a:p>
            <a:r>
              <a:rPr lang="en-GB" dirty="0" smtClean="0"/>
              <a:t>Founding </a:t>
            </a:r>
            <a:r>
              <a:rPr lang="en-GB" dirty="0"/>
              <a:t>Director of AEON (Africa Earth Observatory Network), a trans-disciplinary research institute (</a:t>
            </a:r>
            <a:r>
              <a:rPr lang="en-GB" u="sng" dirty="0">
                <a:hlinkClick r:id="rId2"/>
              </a:rPr>
              <a:t>www.aeon.org.za</a:t>
            </a:r>
            <a:r>
              <a:rPr lang="en-GB" dirty="0"/>
              <a:t>); and </a:t>
            </a:r>
            <a:r>
              <a:rPr lang="en-GB" dirty="0" smtClean="0"/>
              <a:t>the </a:t>
            </a:r>
            <a:r>
              <a:rPr lang="en-GB" dirty="0" err="1" smtClean="0"/>
              <a:t>transdisciplinary</a:t>
            </a:r>
            <a:r>
              <a:rPr lang="en-GB" dirty="0" smtClean="0"/>
              <a:t> Earth </a:t>
            </a:r>
            <a:r>
              <a:rPr lang="en-GB" dirty="0"/>
              <a:t>Stewardship Research Institute at NMMU.</a:t>
            </a:r>
            <a:endParaRPr lang="en-US" b="1" dirty="0"/>
          </a:p>
        </p:txBody>
      </p:sp>
      <p:pic>
        <p:nvPicPr>
          <p:cNvPr id="7" name="Content Placeholder 6" descr="maarten_de_wit.jpg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r="22768"/>
          <a:stretch/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Prof. Maarten de Wit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3820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Research Interests:</a:t>
            </a:r>
          </a:p>
          <a:p>
            <a:pPr marL="0" indent="0">
              <a:buNone/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GB" sz="2800" dirty="0" smtClean="0"/>
              <a:t>Economics </a:t>
            </a:r>
            <a:r>
              <a:rPr lang="en-GB" sz="2800" dirty="0"/>
              <a:t>of natural-resources and sharing of the ‘commons’</a:t>
            </a:r>
            <a:r>
              <a:rPr lang="en-US" sz="2800" dirty="0"/>
              <a:t> </a:t>
            </a:r>
            <a:endParaRPr lang="en-US" sz="28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Real costs of global pollution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Geodynamics, tectonics, early earth processes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evolution of Africa and </a:t>
            </a:r>
            <a:r>
              <a:rPr lang="en-GB" sz="2800" dirty="0" err="1"/>
              <a:t>Gondwana</a:t>
            </a:r>
            <a:r>
              <a:rPr lang="en-GB" sz="2800" dirty="0" smtClean="0"/>
              <a:t>;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origin of continents, life and mineral resources;</a:t>
            </a:r>
            <a:r>
              <a:rPr lang="en-US" sz="2800" dirty="0"/>
              <a:t>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Julia </a:t>
            </a:r>
            <a:r>
              <a:rPr lang="en-US" dirty="0" err="1" smtClean="0"/>
              <a:t>Bucknall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Water Anchor, World Bank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958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Manager of Water, World Bank</a:t>
            </a:r>
          </a:p>
          <a:p>
            <a:pPr lvl="1"/>
            <a:r>
              <a:rPr lang="en-US" dirty="0" smtClean="0"/>
              <a:t>water supply</a:t>
            </a:r>
          </a:p>
          <a:p>
            <a:pPr lvl="1"/>
            <a:r>
              <a:rPr lang="en-US" dirty="0" smtClean="0"/>
              <a:t>sanitation</a:t>
            </a:r>
          </a:p>
          <a:p>
            <a:pPr lvl="1"/>
            <a:r>
              <a:rPr lang="en-US" dirty="0" smtClean="0"/>
              <a:t>agricultural water management</a:t>
            </a:r>
          </a:p>
          <a:p>
            <a:pPr lvl="1"/>
            <a:r>
              <a:rPr lang="en-US" dirty="0" smtClean="0"/>
              <a:t>hydropower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Masters in Environmental Policy and Planning, MIT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7653" b="7653"/>
          <a:stretch>
            <a:fillRect/>
          </a:stretch>
        </p:blipFill>
        <p:spPr>
          <a:xfrm>
            <a:off x="5715000" y="1676400"/>
            <a:ext cx="2686812" cy="3276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Julia </a:t>
            </a:r>
            <a:r>
              <a:rPr lang="en-US" dirty="0" err="1" smtClean="0"/>
              <a:t>Bucknall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Past Work</a:t>
            </a:r>
          </a:p>
          <a:p>
            <a:r>
              <a:rPr lang="en-US" dirty="0" smtClean="0"/>
              <a:t>Led water management projects in the Middle East, North Africa, Central Asia, Caucuses, Central Europe</a:t>
            </a:r>
          </a:p>
          <a:p>
            <a:r>
              <a:rPr lang="en-US" dirty="0" smtClean="0"/>
              <a:t>Environmental Resources Management, with projects in Cambodia, Zimbabwe, Mexico, Honduras</a:t>
            </a:r>
          </a:p>
          <a:p>
            <a:r>
              <a:rPr lang="en-US" dirty="0" smtClean="0"/>
              <a:t>Author of </a:t>
            </a:r>
            <a:r>
              <a:rPr lang="en-US" dirty="0" smtClean="0"/>
              <a:t> “</a:t>
            </a:r>
            <a:r>
              <a:rPr lang="en-US" dirty="0" smtClean="0"/>
              <a:t>Making the Most of Scarcity,” a publication about water in the Middle East and North Africa Region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Professor </a:t>
            </a:r>
            <a:r>
              <a:rPr lang="en-US" dirty="0" err="1" smtClean="0"/>
              <a:t>Calestous</a:t>
            </a:r>
            <a:r>
              <a:rPr lang="en-US" dirty="0" smtClean="0"/>
              <a:t> </a:t>
            </a:r>
            <a:r>
              <a:rPr lang="en-US" dirty="0" err="1" smtClean="0"/>
              <a:t>Juma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John F. Kennedy School of Government, Harvard University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4282440" cy="4572000"/>
          </a:xfrm>
        </p:spPr>
        <p:txBody>
          <a:bodyPr>
            <a:normAutofit/>
          </a:bodyPr>
          <a:lstStyle/>
          <a:p>
            <a:pPr lvl="1">
              <a:buClr>
                <a:schemeClr val="accent1"/>
              </a:buClr>
              <a:buSzPct val="100000"/>
            </a:pPr>
            <a:r>
              <a:rPr lang="en-US" dirty="0" smtClean="0"/>
              <a:t>Professor of the Practice of International Development</a:t>
            </a:r>
          </a:p>
          <a:p>
            <a:pPr lvl="1">
              <a:buClr>
                <a:schemeClr val="accent1"/>
              </a:buClr>
              <a:buSzPct val="100000"/>
            </a:pPr>
            <a:endParaRPr lang="en-US" dirty="0" smtClean="0"/>
          </a:p>
          <a:p>
            <a:pPr lvl="1">
              <a:buClr>
                <a:schemeClr val="accent1"/>
              </a:buClr>
              <a:buSzPct val="100000"/>
            </a:pPr>
            <a:r>
              <a:rPr lang="en-US" dirty="0"/>
              <a:t>Faculty Chair of the Innovation for Economic Development </a:t>
            </a:r>
            <a:r>
              <a:rPr lang="en-US" dirty="0" smtClean="0"/>
              <a:t>Executive Program</a:t>
            </a:r>
          </a:p>
          <a:p>
            <a:pPr lvl="1">
              <a:buClr>
                <a:schemeClr val="accent1"/>
              </a:buClr>
              <a:buSzPct val="100000"/>
            </a:pPr>
            <a:endParaRPr lang="en-US" dirty="0" smtClean="0"/>
          </a:p>
          <a:p>
            <a:pPr lvl="1">
              <a:buClr>
                <a:schemeClr val="accent1"/>
              </a:buClr>
              <a:buSzPct val="100000"/>
            </a:pPr>
            <a:r>
              <a:rPr lang="en-US" dirty="0" smtClean="0"/>
              <a:t>Director; Science, Technology </a:t>
            </a:r>
            <a:r>
              <a:rPr lang="en-US" dirty="0"/>
              <a:t>and </a:t>
            </a:r>
            <a:r>
              <a:rPr lang="en-US" dirty="0" smtClean="0"/>
              <a:t>Globalization </a:t>
            </a:r>
            <a:r>
              <a:rPr lang="en-US" dirty="0"/>
              <a:t>Project and Agricultural Innovation in Africa </a:t>
            </a:r>
            <a:r>
              <a:rPr lang="en-US" dirty="0" smtClean="0"/>
              <a:t>Project</a:t>
            </a:r>
            <a:endParaRPr lang="en-US" dirty="0"/>
          </a:p>
          <a:p>
            <a:pPr lvl="1">
              <a:buClr>
                <a:schemeClr val="accent1"/>
              </a:buClr>
              <a:buSzPct val="100000"/>
            </a:pPr>
            <a:endParaRPr lang="en-US" dirty="0" smtClean="0"/>
          </a:p>
        </p:txBody>
      </p:sp>
      <p:pic>
        <p:nvPicPr>
          <p:cNvPr id="6" name="Content Placeholder 5" descr="calestous_juma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r="22662"/>
          <a:stretch/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Prof. </a:t>
            </a:r>
            <a:r>
              <a:rPr lang="en-US" dirty="0" err="1" smtClean="0"/>
              <a:t>Calestous</a:t>
            </a:r>
            <a:r>
              <a:rPr lang="en-US" dirty="0" smtClean="0"/>
              <a:t> </a:t>
            </a:r>
            <a:r>
              <a:rPr lang="en-US" dirty="0" err="1" smtClean="0"/>
              <a:t>Juma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Research Interests:</a:t>
            </a:r>
            <a:endParaRPr lang="en-US" dirty="0" smtClean="0"/>
          </a:p>
          <a:p>
            <a:pPr lvl="1"/>
            <a:r>
              <a:rPr lang="en-US" dirty="0" err="1" smtClean="0"/>
              <a:t>biodiplomacy</a:t>
            </a:r>
            <a:endParaRPr lang="en-US" dirty="0"/>
          </a:p>
          <a:p>
            <a:pPr lvl="1"/>
            <a:r>
              <a:rPr lang="en-US" dirty="0"/>
              <a:t>ecological jurisprudence</a:t>
            </a:r>
          </a:p>
          <a:p>
            <a:pPr lvl="1"/>
            <a:r>
              <a:rPr lang="en-US" dirty="0"/>
              <a:t>technological innovation in sustainable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biotechnology</a:t>
            </a:r>
          </a:p>
          <a:p>
            <a:pPr lvl="1"/>
            <a:endParaRPr lang="en-US" b="1" dirty="0"/>
          </a:p>
          <a:p>
            <a:pPr>
              <a:buNone/>
            </a:pPr>
            <a:r>
              <a:rPr lang="en-US" b="1" dirty="0" smtClean="0"/>
              <a:t>Recent Appointments, Awards</a:t>
            </a:r>
          </a:p>
          <a:p>
            <a:pPr lvl="1"/>
            <a:r>
              <a:rPr lang="en-US" dirty="0"/>
              <a:t>Fellow, Royal Society of London</a:t>
            </a:r>
          </a:p>
          <a:p>
            <a:pPr lvl="1"/>
            <a:r>
              <a:rPr lang="en-US" dirty="0"/>
              <a:t>Foreign Associate, US National Academy of </a:t>
            </a:r>
            <a:r>
              <a:rPr lang="en-US" dirty="0" smtClean="0"/>
              <a:t>Sciences</a:t>
            </a:r>
          </a:p>
          <a:p>
            <a:pPr lvl="1"/>
            <a:r>
              <a:rPr lang="en-US" dirty="0" smtClean="0"/>
              <a:t>Editor, International Journal of Technology and Globalization</a:t>
            </a:r>
          </a:p>
          <a:p>
            <a:pPr lvl="1"/>
            <a:r>
              <a:rPr lang="en-US" dirty="0" smtClean="0"/>
              <a:t>WWF International Board (2009-2012)</a:t>
            </a:r>
          </a:p>
          <a:p>
            <a:pPr lvl="1"/>
            <a:r>
              <a:rPr lang="en-US" dirty="0" smtClean="0"/>
              <a:t>Committee on Grand Challenges in International Development, US National Academy of Sciences (2011-2013)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71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304</TotalTime>
  <Words>298</Words>
  <Application>Microsoft Macintosh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Equity</vt:lpstr>
      <vt:lpstr>Mission 2017 Panel Members</vt:lpstr>
      <vt:lpstr>Professor Maarten de Wit Nelson Mandela Metropolitan University</vt:lpstr>
      <vt:lpstr>Prof. Maarten de Wit (con’t)</vt:lpstr>
      <vt:lpstr>Julia Bucknall Water Anchor, World Bank</vt:lpstr>
      <vt:lpstr>Julia Bucknall (con’t)</vt:lpstr>
      <vt:lpstr>Professor Calestous Juma John F. Kennedy School of Government, Harvard University</vt:lpstr>
      <vt:lpstr>Prof. Calestous Juma (con’t)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2016 Panel Members</dc:title>
  <dc:creator>Erin Shea</dc:creator>
  <cp:lastModifiedBy>Robert Hildebrand</cp:lastModifiedBy>
  <cp:revision>21</cp:revision>
  <dcterms:created xsi:type="dcterms:W3CDTF">2012-11-10T12:38:35Z</dcterms:created>
  <dcterms:modified xsi:type="dcterms:W3CDTF">2013-12-01T21:00:19Z</dcterms:modified>
</cp:coreProperties>
</file>