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60" r:id="rId4"/>
    <p:sldId id="267" r:id="rId5"/>
    <p:sldId id="258" r:id="rId6"/>
    <p:sldId id="259" r:id="rId7"/>
    <p:sldId id="257" r:id="rId8"/>
    <p:sldId id="270" r:id="rId9"/>
    <p:sldId id="271" r:id="rId10"/>
    <p:sldId id="272" r:id="rId11"/>
    <p:sldId id="275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3" r:id="rId22"/>
    <p:sldId id="284" r:id="rId23"/>
    <p:sldId id="285" r:id="rId24"/>
    <p:sldId id="287" r:id="rId25"/>
    <p:sldId id="289" r:id="rId26"/>
    <p:sldId id="262" r:id="rId27"/>
    <p:sldId id="264" r:id="rId28"/>
    <p:sldId id="265" r:id="rId29"/>
    <p:sldId id="286" r:id="rId30"/>
    <p:sldId id="26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4838" autoAdjust="0"/>
  </p:normalViewPr>
  <p:slideViewPr>
    <p:cSldViewPr>
      <p:cViewPr varScale="1">
        <p:scale>
          <a:sx n="65" d="100"/>
          <a:sy n="65" d="100"/>
        </p:scale>
        <p:origin x="-3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3FF32-DC99-4FB6-B23C-C7D6256F8A7C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43C53-8380-43AB-8C01-8262E3DE0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43C53-8380-43AB-8C01-8262E3DE0E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43C53-8380-43AB-8C01-8262E3DE0E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43C53-8380-43AB-8C01-8262E3DE0E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http://edc2.usgs.gov/glcc/glcc.php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43C53-8380-43AB-8C01-8262E3DE0EF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F4F8-6CEF-46C2-8C7B-5733D73B66D3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B94-37F0-4F28-8372-2790B3E6B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F4F8-6CEF-46C2-8C7B-5733D73B66D3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B94-37F0-4F28-8372-2790B3E6B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F4F8-6CEF-46C2-8C7B-5733D73B66D3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B94-37F0-4F28-8372-2790B3E6B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F4F8-6CEF-46C2-8C7B-5733D73B66D3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B94-37F0-4F28-8372-2790B3E6B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F4F8-6CEF-46C2-8C7B-5733D73B66D3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B94-37F0-4F28-8372-2790B3E6B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F4F8-6CEF-46C2-8C7B-5733D73B66D3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B94-37F0-4F28-8372-2790B3E6B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F4F8-6CEF-46C2-8C7B-5733D73B66D3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B94-37F0-4F28-8372-2790B3E6B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F4F8-6CEF-46C2-8C7B-5733D73B66D3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B94-37F0-4F28-8372-2790B3E6B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F4F8-6CEF-46C2-8C7B-5733D73B66D3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B94-37F0-4F28-8372-2790B3E6B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F4F8-6CEF-46C2-8C7B-5733D73B66D3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B94-37F0-4F28-8372-2790B3E6B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F4F8-6CEF-46C2-8C7B-5733D73B66D3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B94-37F0-4F28-8372-2790B3E6B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F4F8-6CEF-46C2-8C7B-5733D73B66D3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F6B94-37F0-4F28-8372-2790B3E6B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smtClean="0"/>
              <a:t>Mission 2014 GIS Workshop</a:t>
            </a:r>
            <a:br>
              <a:rPr lang="en-US" dirty="0" smtClean="0"/>
            </a:br>
            <a:r>
              <a:rPr lang="en-US" dirty="0" smtClean="0"/>
              <a:t>September 22, 2010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429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Daniel Sheehan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Senior GIS Specialist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MIT Libraries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dsheehan@mit.edu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gishelp@mit.edu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X2-1475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9" y="762000"/>
            <a:ext cx="9095961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0"/>
            <a:ext cx="4648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Geoweb</a:t>
            </a:r>
            <a:r>
              <a:rPr lang="en-US" sz="4400" dirty="0" smtClean="0"/>
              <a:t>: Metadata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Arcgis</a:t>
            </a:r>
            <a:r>
              <a:rPr lang="en-US" dirty="0" smtClean="0"/>
              <a:t> Desktop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Display</a:t>
            </a:r>
          </a:p>
          <a:p>
            <a:pPr lvl="1"/>
            <a:r>
              <a:rPr lang="en-US" dirty="0" smtClean="0"/>
              <a:t>No data exists in software, you need to find and add data</a:t>
            </a:r>
          </a:p>
          <a:p>
            <a:r>
              <a:rPr lang="en-US" dirty="0" smtClean="0"/>
              <a:t>Data Processing</a:t>
            </a:r>
          </a:p>
          <a:p>
            <a:r>
              <a:rPr lang="en-US" dirty="0" smtClean="0"/>
              <a:t>Simple Cartography</a:t>
            </a:r>
          </a:p>
          <a:p>
            <a:pPr lvl="1"/>
            <a:r>
              <a:rPr lang="en-US" dirty="0" smtClean="0"/>
              <a:t>Export maps to finish in Photoshop, etc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012825"/>
          </a:xfrm>
        </p:spPr>
        <p:txBody>
          <a:bodyPr/>
          <a:lstStyle/>
          <a:p>
            <a:r>
              <a:rPr lang="en-US" dirty="0" smtClean="0"/>
              <a:t>MIT </a:t>
            </a:r>
            <a:r>
              <a:rPr lang="en-US" dirty="0" err="1" smtClean="0"/>
              <a:t>Geodata</a:t>
            </a:r>
            <a:r>
              <a:rPr lang="en-US" dirty="0" smtClean="0"/>
              <a:t> Repository Login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19226"/>
            <a:ext cx="8735731" cy="543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Metadata Search and Results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2200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7162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1"/>
            <a:ext cx="7772400" cy="838200"/>
          </a:xfrm>
        </p:spPr>
        <p:txBody>
          <a:bodyPr/>
          <a:lstStyle/>
          <a:p>
            <a:r>
              <a:rPr lang="en-US" dirty="0" smtClean="0"/>
              <a:t>Data Added to Map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5532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of Districts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39175" cy="369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600"/>
          </a:xfrm>
        </p:spPr>
        <p:txBody>
          <a:bodyPr/>
          <a:lstStyle/>
          <a:p>
            <a:r>
              <a:rPr lang="en-US" dirty="0" smtClean="0"/>
              <a:t>Symbolizing the data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1600200"/>
            <a:ext cx="62865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765175"/>
          </a:xfrm>
        </p:spPr>
        <p:txBody>
          <a:bodyPr/>
          <a:lstStyle/>
          <a:p>
            <a:r>
              <a:rPr lang="en-US" dirty="0" smtClean="0"/>
              <a:t>Exclude Missing Data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38576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743200"/>
            <a:ext cx="2750994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Readable Map?</a:t>
            </a: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89" y="1401345"/>
            <a:ext cx="5586412" cy="530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the Software for your personal machine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8915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Getting </a:t>
            </a:r>
            <a:r>
              <a:rPr lang="en-US" sz="3200" dirty="0" err="1" smtClean="0"/>
              <a:t>Arcgis</a:t>
            </a:r>
            <a:r>
              <a:rPr lang="en-US" sz="3200" dirty="0" smtClean="0"/>
              <a:t>: </a:t>
            </a:r>
            <a:r>
              <a:rPr lang="en-US" sz="3000" dirty="0" smtClean="0"/>
              <a:t>https://web.mit.edu/ist/products/vsls/forms/esri.html</a:t>
            </a:r>
          </a:p>
          <a:p>
            <a:endParaRPr lang="en-US" sz="3000" dirty="0"/>
          </a:p>
          <a:p>
            <a:r>
              <a:rPr lang="en-US" sz="3000" dirty="0" smtClean="0"/>
              <a:t>Download the search tool:</a:t>
            </a:r>
            <a:endParaRPr lang="en-US" sz="3000" dirty="0"/>
          </a:p>
          <a:p>
            <a:r>
              <a:rPr lang="en-US" sz="3200" dirty="0" smtClean="0"/>
              <a:t>http://libraries.mit.edu/gis/data/searchdll</a:t>
            </a:r>
            <a:r>
              <a:rPr lang="en-US" sz="3200" dirty="0" smtClean="0"/>
              <a:t>/</a:t>
            </a:r>
          </a:p>
          <a:p>
            <a:endParaRPr lang="en-US" sz="3200" dirty="0" smtClean="0"/>
          </a:p>
          <a:p>
            <a:r>
              <a:rPr lang="en-US" sz="3000" dirty="0" smtClean="0"/>
              <a:t>http://</a:t>
            </a:r>
            <a:r>
              <a:rPr lang="en-US" sz="3000" dirty="0" smtClean="0"/>
              <a:t>libraries.mit.edu/gis/data/repository/install_geodata_census.html</a:t>
            </a:r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GIS Resources on campus</a:t>
            </a:r>
          </a:p>
          <a:p>
            <a:r>
              <a:rPr lang="en-US" dirty="0" smtClean="0"/>
              <a:t>Looking at data in </a:t>
            </a:r>
            <a:r>
              <a:rPr lang="en-US" dirty="0" err="1" smtClean="0"/>
              <a:t>Arcgis</a:t>
            </a:r>
            <a:endParaRPr lang="en-US" dirty="0" smtClean="0"/>
          </a:p>
          <a:p>
            <a:r>
              <a:rPr lang="en-US" dirty="0" smtClean="0"/>
              <a:t>Data for the workshop</a:t>
            </a:r>
          </a:p>
          <a:p>
            <a:r>
              <a:rPr lang="en-US" dirty="0" smtClean="0"/>
              <a:t>GIS workshop (to be completed by September 29)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a repository account for </a:t>
            </a:r>
            <a:r>
              <a:rPr lang="en-US" dirty="0" err="1" smtClean="0"/>
              <a:t>Arcgis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http://libraries.mit.edu/gis/data/repository.html</a:t>
            </a:r>
          </a:p>
          <a:p>
            <a:endParaRPr lang="en-US" sz="3200" dirty="0"/>
          </a:p>
          <a:p>
            <a:r>
              <a:rPr lang="en-US" sz="3200" dirty="0" smtClean="0"/>
              <a:t>You need a certificate on your </a:t>
            </a:r>
            <a:r>
              <a:rPr lang="en-US" sz="3200" dirty="0" smtClean="0"/>
              <a:t>machine to open an account!</a:t>
            </a:r>
          </a:p>
          <a:p>
            <a:endParaRPr lang="en-US" sz="3200" dirty="0" smtClean="0"/>
          </a:p>
          <a:p>
            <a:r>
              <a:rPr lang="en-US" sz="3200" dirty="0" smtClean="0"/>
              <a:t>Use a password other than your Athena/email password.  Must be at least 8 characters starting with a letter.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Mandatory GIS workshops</a:t>
            </a:r>
          </a:p>
          <a:p>
            <a:r>
              <a:rPr lang="en-US" dirty="0" smtClean="0"/>
              <a:t>Should take you about 1 hour</a:t>
            </a:r>
          </a:p>
          <a:p>
            <a:r>
              <a:rPr lang="en-US" dirty="0" smtClean="0"/>
              <a:t>You will use </a:t>
            </a:r>
            <a:r>
              <a:rPr lang="en-US" dirty="0" err="1" smtClean="0"/>
              <a:t>Arcgis</a:t>
            </a:r>
            <a:r>
              <a:rPr lang="en-US" dirty="0" smtClean="0"/>
              <a:t>, the most common desktop GIS.  MIT has a site license for this software.</a:t>
            </a:r>
          </a:p>
          <a:p>
            <a:r>
              <a:rPr lang="en-US" dirty="0" smtClean="0"/>
              <a:t>You will use 1KM resolution land cover data to indentify locations of agricultural lands in China and their proximity to transportation (railroads)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</a:t>
            </a:r>
            <a:r>
              <a:rPr lang="en-US" dirty="0" smtClean="0"/>
              <a:t>for the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United States Geological Survey 1KM Global Land Cover Characteristics database</a:t>
            </a:r>
          </a:p>
          <a:p>
            <a:pPr lvl="1"/>
            <a:r>
              <a:rPr lang="en-US" dirty="0" smtClean="0"/>
              <a:t>http://</a:t>
            </a:r>
            <a:r>
              <a:rPr lang="en-US" dirty="0" smtClean="0"/>
              <a:t>edc2.usgs.gov/glcc/glcc.php</a:t>
            </a:r>
          </a:p>
          <a:p>
            <a:pPr lvl="1"/>
            <a:r>
              <a:rPr lang="en-US" dirty="0" smtClean="0"/>
              <a:t>Cell based data with a single value for each 1km x 1km area</a:t>
            </a:r>
          </a:p>
          <a:p>
            <a:pPr lvl="1"/>
            <a:r>
              <a:rPr lang="en-US" dirty="0" smtClean="0"/>
              <a:t>Many areas have multiple land covers:</a:t>
            </a:r>
          </a:p>
          <a:p>
            <a:pPr lvl="2"/>
            <a:r>
              <a:rPr lang="en-US" dirty="0" smtClean="0"/>
              <a:t>161 Cropland (Mixed Row Crops) with Woodland </a:t>
            </a:r>
            <a:endParaRPr lang="en-US" dirty="0" smtClean="0"/>
          </a:p>
          <a:p>
            <a:pPr lvl="2"/>
            <a:r>
              <a:rPr lang="en-US" dirty="0" smtClean="0"/>
              <a:t>162 </a:t>
            </a:r>
            <a:r>
              <a:rPr lang="en-US" dirty="0" smtClean="0"/>
              <a:t>Cropland (Grass Seed, Small Grains) with Mixed Woodlands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North America – Cropland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824538" cy="5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400"/>
          </a:xfrm>
        </p:spPr>
        <p:txBody>
          <a:bodyPr/>
          <a:lstStyle/>
          <a:p>
            <a:r>
              <a:rPr lang="en-US" dirty="0" smtClean="0"/>
              <a:t>Railroads in China and Vicinity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62050"/>
            <a:ext cx="7084559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Agricultural Lands in China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36172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324600"/>
            <a:ext cx="194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Google Earth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Workshops – when and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 time on Thursday (9/23) between 9AM and 5PM except 11AM-noon</a:t>
            </a:r>
          </a:p>
          <a:p>
            <a:r>
              <a:rPr lang="en-US" dirty="0" smtClean="0"/>
              <a:t>Workshops on Friday (9/24) in DIRC 10AM-2PM (instructor is Anne Graham)</a:t>
            </a:r>
          </a:p>
          <a:p>
            <a:r>
              <a:rPr lang="en-US" dirty="0" smtClean="0"/>
              <a:t>Schedule time on Monday (9/27) between 9AM and 5PM except </a:t>
            </a:r>
          </a:p>
          <a:p>
            <a:r>
              <a:rPr lang="en-US" dirty="0" smtClean="0"/>
              <a:t>Workshop on Monday (9/27) in DIRC 7PM-8:30PM (instructor is Jennie Murack)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Workshops – when and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time on Tuesday (9/28) between 9AM and 5PM</a:t>
            </a:r>
          </a:p>
          <a:p>
            <a:r>
              <a:rPr lang="en-US" dirty="0" smtClean="0"/>
              <a:t>Workshop on Tuesday (9/28) in DIRC 7PM-8:30PM (instructor is Daniel Sheehan)</a:t>
            </a:r>
            <a:endParaRPr lang="en-US" dirty="0"/>
          </a:p>
          <a:p>
            <a:r>
              <a:rPr lang="en-US" dirty="0" smtClean="0"/>
              <a:t>You need to contact Daniel Sheehan by email (dsheehan@mit.edu) to schedule time or reserve a spot for any of the workshops.  Workshop limit is 20 participants.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Workshops – when and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Workshops will be either in:</a:t>
            </a:r>
          </a:p>
          <a:p>
            <a:r>
              <a:rPr lang="en-US" dirty="0" smtClean="0"/>
              <a:t>DIRC (where listed): 14N-132 (enter building 14 at the Music Library and go right, DIRC is on your right)</a:t>
            </a:r>
          </a:p>
          <a:p>
            <a:r>
              <a:rPr lang="en-US" dirty="0" smtClean="0"/>
              <a:t>37-312 (You will need the Athena combination,  </a:t>
            </a:r>
            <a:r>
              <a:rPr lang="en-US" dirty="0" smtClean="0"/>
              <a:t>type “</a:t>
            </a:r>
            <a:r>
              <a:rPr lang="en-US" dirty="0" err="1" smtClean="0"/>
              <a:t>tellme</a:t>
            </a:r>
            <a:r>
              <a:rPr lang="en-US" dirty="0" smtClean="0"/>
              <a:t> combo” on any Athena computer, </a:t>
            </a:r>
            <a:r>
              <a:rPr lang="en-US" dirty="0" smtClean="0"/>
              <a:t>and your MIT ID for entry)</a:t>
            </a:r>
          </a:p>
          <a:p>
            <a:r>
              <a:rPr lang="en-US" dirty="0" smtClean="0"/>
              <a:t>GIS Lab, Rotch Library, building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Workshop locations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1037134"/>
            <a:ext cx="6753225" cy="554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438400" y="2438400"/>
            <a:ext cx="5334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4600" y="4038600"/>
            <a:ext cx="4572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00800" y="4191000"/>
            <a:ext cx="381000" cy="228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Resources On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MIT GIS </a:t>
            </a:r>
            <a:r>
              <a:rPr lang="en-US" dirty="0" smtClean="0"/>
              <a:t>Lab</a:t>
            </a:r>
            <a:endParaRPr lang="en-US" dirty="0" smtClean="0"/>
          </a:p>
          <a:p>
            <a:pPr lvl="1"/>
            <a:r>
              <a:rPr lang="en-US" dirty="0" smtClean="0"/>
              <a:t>Located in Rotch Library, building 7 (second floor, off of Lobby </a:t>
            </a:r>
            <a:r>
              <a:rPr lang="en-US" dirty="0" smtClean="0"/>
              <a:t>7 – technically in build 7A)</a:t>
            </a:r>
            <a:endParaRPr lang="en-US" dirty="0" smtClean="0"/>
          </a:p>
          <a:p>
            <a:pPr lvl="1"/>
            <a:r>
              <a:rPr lang="en-US" dirty="0" smtClean="0"/>
              <a:t>6 Windows PC with </a:t>
            </a:r>
            <a:r>
              <a:rPr lang="en-US" dirty="0" err="1" smtClean="0"/>
              <a:t>Arcgis</a:t>
            </a:r>
            <a:r>
              <a:rPr lang="en-US" dirty="0"/>
              <a:t> </a:t>
            </a:r>
            <a:r>
              <a:rPr lang="en-US" dirty="0" smtClean="0"/>
              <a:t>and Google Earth Pro</a:t>
            </a:r>
          </a:p>
          <a:p>
            <a:pPr lvl="1"/>
            <a:r>
              <a:rPr lang="en-US" dirty="0" smtClean="0"/>
              <a:t>Staffed Monday through Thursday afternoons 12:30 – 4:00PM and by appointment</a:t>
            </a:r>
          </a:p>
          <a:p>
            <a:pPr lvl="1"/>
            <a:r>
              <a:rPr lang="en-US" dirty="0" smtClean="0"/>
              <a:t>Spatial Data Repository</a:t>
            </a:r>
          </a:p>
          <a:p>
            <a:r>
              <a:rPr lang="en-US" dirty="0" smtClean="0"/>
              <a:t>37-312</a:t>
            </a:r>
          </a:p>
          <a:p>
            <a:pPr lvl="1"/>
            <a:r>
              <a:rPr lang="en-US" dirty="0" smtClean="0"/>
              <a:t>22 Windows PC with </a:t>
            </a:r>
            <a:r>
              <a:rPr lang="en-US" dirty="0" err="1" smtClean="0"/>
              <a:t>Arcgis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You need Athena combination and ID card for entry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Workshops – </a:t>
            </a:r>
            <a:r>
              <a:rPr lang="en-US" dirty="0" smtClean="0"/>
              <a:t>pick 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top 3 choices and send to Daniel Sheehan</a:t>
            </a:r>
          </a:p>
          <a:p>
            <a:r>
              <a:rPr lang="en-US" dirty="0" smtClean="0"/>
              <a:t>I will send email with time and place for the workshop</a:t>
            </a:r>
          </a:p>
          <a:p>
            <a:r>
              <a:rPr lang="en-US" dirty="0" smtClean="0"/>
              <a:t>Send email to dsheehan@mit.edu by the end of the day, Wednesday September 22 (today)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Data formats </a:t>
            </a:r>
            <a:r>
              <a:rPr lang="en-US" dirty="0" smtClean="0"/>
              <a:t>that work in GIS …</a:t>
            </a:r>
          </a:p>
          <a:p>
            <a:r>
              <a:rPr lang="en-US" dirty="0" err="1" smtClean="0"/>
              <a:t>shapefiles</a:t>
            </a:r>
            <a:endParaRPr lang="en-US" dirty="0" smtClean="0"/>
          </a:p>
          <a:p>
            <a:r>
              <a:rPr lang="en-US" dirty="0" err="1" smtClean="0"/>
              <a:t>arcinfo</a:t>
            </a:r>
            <a:r>
              <a:rPr lang="en-US" dirty="0" smtClean="0"/>
              <a:t> </a:t>
            </a:r>
            <a:r>
              <a:rPr lang="en-US" dirty="0" err="1" smtClean="0"/>
              <a:t>coverages</a:t>
            </a:r>
            <a:r>
              <a:rPr lang="en-US" dirty="0" smtClean="0"/>
              <a:t> and grids</a:t>
            </a:r>
          </a:p>
          <a:p>
            <a:r>
              <a:rPr lang="en-US" dirty="0" smtClean="0"/>
              <a:t>jpeg</a:t>
            </a:r>
            <a:endParaRPr lang="en-US" dirty="0" smtClean="0"/>
          </a:p>
          <a:p>
            <a:r>
              <a:rPr lang="en-US" dirty="0" smtClean="0"/>
              <a:t>tiff </a:t>
            </a:r>
            <a:r>
              <a:rPr lang="en-US" dirty="0" smtClean="0"/>
              <a:t>and </a:t>
            </a:r>
            <a:r>
              <a:rPr lang="en-US" dirty="0" err="1" smtClean="0"/>
              <a:t>geotiff</a:t>
            </a:r>
            <a:endParaRPr lang="en-US" dirty="0" smtClean="0"/>
          </a:p>
          <a:p>
            <a:r>
              <a:rPr lang="en-US" dirty="0" smtClean="0"/>
              <a:t>Several other image formats with small fixes</a:t>
            </a:r>
            <a:endParaRPr lang="en-US" dirty="0" smtClean="0"/>
          </a:p>
          <a:p>
            <a:r>
              <a:rPr lang="en-US" dirty="0" smtClean="0"/>
              <a:t>CAD (with conversions)</a:t>
            </a:r>
          </a:p>
          <a:p>
            <a:r>
              <a:rPr lang="en-US" dirty="0" smtClean="0"/>
              <a:t>CSV files with a unique ID for specific geographic regions (country codes or province names)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staff at 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Anne Graham</a:t>
            </a:r>
          </a:p>
          <a:p>
            <a:r>
              <a:rPr lang="en-US" dirty="0" smtClean="0"/>
              <a:t>Heather McCann</a:t>
            </a:r>
          </a:p>
          <a:p>
            <a:r>
              <a:rPr lang="en-US" dirty="0" smtClean="0"/>
              <a:t>Jennie Murack</a:t>
            </a:r>
          </a:p>
          <a:p>
            <a:r>
              <a:rPr lang="en-US" dirty="0" smtClean="0"/>
              <a:t>Daniel Sheehan</a:t>
            </a:r>
          </a:p>
          <a:p>
            <a:r>
              <a:rPr lang="en-US" dirty="0" smtClean="0"/>
              <a:t>Lisa Sweeney</a:t>
            </a:r>
          </a:p>
          <a:p>
            <a:endParaRPr lang="en-US" dirty="0"/>
          </a:p>
          <a:p>
            <a:r>
              <a:rPr lang="en-US" dirty="0" smtClean="0"/>
              <a:t>Contact us at gishelp@mit.edu or stop in GIS Lab during lab hours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Spatial Data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Search </a:t>
            </a:r>
            <a:r>
              <a:rPr lang="en-US" dirty="0" smtClean="0"/>
              <a:t>Tools</a:t>
            </a:r>
          </a:p>
          <a:p>
            <a:r>
              <a:rPr lang="en-US" dirty="0" err="1" smtClean="0"/>
              <a:t>Geoweb</a:t>
            </a:r>
            <a:r>
              <a:rPr lang="en-US" dirty="0" smtClean="0"/>
              <a:t>, a web interface to 2,000 layers at MIT, 1,000 </a:t>
            </a:r>
            <a:r>
              <a:rPr lang="en-US" dirty="0" smtClean="0"/>
              <a:t>layers at </a:t>
            </a:r>
            <a:r>
              <a:rPr lang="en-US" dirty="0" smtClean="0"/>
              <a:t>MASSGIS, and 8,000 layers at </a:t>
            </a:r>
            <a:r>
              <a:rPr lang="en-US" dirty="0" smtClean="0"/>
              <a:t>Harvard</a:t>
            </a:r>
          </a:p>
          <a:p>
            <a:pPr lvl="1"/>
            <a:r>
              <a:rPr lang="en-US" dirty="0" smtClean="0"/>
              <a:t>MIT licensed data are certificate </a:t>
            </a:r>
            <a:r>
              <a:rPr lang="en-US" dirty="0" smtClean="0"/>
              <a:t>protected</a:t>
            </a:r>
            <a:endParaRPr lang="en-US" dirty="0" smtClean="0"/>
          </a:p>
          <a:p>
            <a:pPr lvl="1"/>
            <a:r>
              <a:rPr lang="en-US" dirty="0" smtClean="0"/>
              <a:t>Some Harvard layers are restricted to Harvard users</a:t>
            </a:r>
          </a:p>
          <a:p>
            <a:pPr lvl="1"/>
            <a:r>
              <a:rPr lang="en-US" dirty="0" smtClean="0"/>
              <a:t>Layers can be drawn on the web interface or downloaded to local drives (in zipped </a:t>
            </a:r>
            <a:r>
              <a:rPr lang="en-US" dirty="0" smtClean="0"/>
              <a:t>folder)</a:t>
            </a:r>
          </a:p>
          <a:p>
            <a:pPr lvl="1"/>
            <a:r>
              <a:rPr lang="en-US" dirty="0" smtClean="0"/>
              <a:t>Before </a:t>
            </a:r>
            <a:r>
              <a:rPr lang="en-US" dirty="0" smtClean="0"/>
              <a:t>the end of the semester, paper maps will be searchable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Spatial Data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Search Tools (continued)</a:t>
            </a:r>
          </a:p>
          <a:p>
            <a:r>
              <a:rPr lang="en-US" dirty="0" err="1" smtClean="0"/>
              <a:t>Arcgis</a:t>
            </a:r>
            <a:r>
              <a:rPr lang="en-US" dirty="0" smtClean="0"/>
              <a:t> desktop version searches only MIT data</a:t>
            </a:r>
          </a:p>
          <a:p>
            <a:pPr lvl="1"/>
            <a:r>
              <a:rPr lang="en-US" dirty="0" smtClean="0"/>
              <a:t>Data is downloaded to your </a:t>
            </a:r>
            <a:r>
              <a:rPr lang="en-US" dirty="0" err="1" smtClean="0"/>
              <a:t>Arcgis</a:t>
            </a:r>
            <a:r>
              <a:rPr lang="en-US" dirty="0" smtClean="0"/>
              <a:t> project and can easily be saved to local </a:t>
            </a:r>
            <a:r>
              <a:rPr lang="en-US" dirty="0" smtClean="0"/>
              <a:t>drives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 </a:t>
            </a:r>
            <a:r>
              <a:rPr lang="en-US" dirty="0" err="1" smtClean="0"/>
              <a:t>Geoweb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web.mit.edu/</a:t>
            </a:r>
            <a:r>
              <a:rPr lang="en-US" dirty="0" err="1" smtClean="0"/>
              <a:t>geoweb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41164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dirty="0" err="1" smtClean="0"/>
              <a:t>Geoweb</a:t>
            </a:r>
            <a:r>
              <a:rPr lang="en-US" dirty="0" smtClean="0"/>
              <a:t>: Keyword Search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447800"/>
            <a:ext cx="843500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200400" y="3733800"/>
            <a:ext cx="609600" cy="533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1"/>
            <a:ext cx="7772400" cy="990600"/>
          </a:xfrm>
        </p:spPr>
        <p:txBody>
          <a:bodyPr/>
          <a:lstStyle/>
          <a:p>
            <a:r>
              <a:rPr lang="en-US" dirty="0" err="1" smtClean="0"/>
              <a:t>Geoweb</a:t>
            </a:r>
            <a:r>
              <a:rPr lang="en-US" dirty="0" smtClean="0"/>
              <a:t>: Search Results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843500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28600" y="3581400"/>
            <a:ext cx="2514600" cy="609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787</Words>
  <Application>Microsoft Office PowerPoint</Application>
  <PresentationFormat>On-screen Show (4:3)</PresentationFormat>
  <Paragraphs>121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Mission 2014 GIS Workshop September 22, 2010 </vt:lpstr>
      <vt:lpstr>Outline for today</vt:lpstr>
      <vt:lpstr>GIS Resources On Campus</vt:lpstr>
      <vt:lpstr>GIS staff at MIT</vt:lpstr>
      <vt:lpstr>MIT Spatial Data Repository</vt:lpstr>
      <vt:lpstr>MIT Spatial Data Repository</vt:lpstr>
      <vt:lpstr>MIT Geoweb: web.mit.edu/geoweb</vt:lpstr>
      <vt:lpstr>Geoweb: Keyword Search</vt:lpstr>
      <vt:lpstr>Geoweb: Search Results</vt:lpstr>
      <vt:lpstr>Slide 10</vt:lpstr>
      <vt:lpstr>Arcgis Desktop Software</vt:lpstr>
      <vt:lpstr>MIT Geodata Repository Login</vt:lpstr>
      <vt:lpstr>Metadata Search and Results</vt:lpstr>
      <vt:lpstr>Data Added to Map</vt:lpstr>
      <vt:lpstr>Attributes of Districts</vt:lpstr>
      <vt:lpstr>Symbolizing the data</vt:lpstr>
      <vt:lpstr>Exclude Missing Data</vt:lpstr>
      <vt:lpstr>A Readable Map?</vt:lpstr>
      <vt:lpstr>Getting the Software for your personal machine</vt:lpstr>
      <vt:lpstr>Getting a repository account for Arcgis</vt:lpstr>
      <vt:lpstr>GIS Workshops</vt:lpstr>
      <vt:lpstr>Data for the workshop</vt:lpstr>
      <vt:lpstr>North America – Cropland</vt:lpstr>
      <vt:lpstr>Railroads in China and Vicinity</vt:lpstr>
      <vt:lpstr>Agricultural Lands in China</vt:lpstr>
      <vt:lpstr>Workshops – when and where</vt:lpstr>
      <vt:lpstr>Workshops – when and where</vt:lpstr>
      <vt:lpstr>Workshops – when and where</vt:lpstr>
      <vt:lpstr>Workshop locations</vt:lpstr>
      <vt:lpstr>Workshops – pick one!</vt:lpstr>
      <vt:lpstr>For the future</vt:lpstr>
    </vt:vector>
  </TitlesOfParts>
  <Company>Massachusetts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Sheehan</dc:creator>
  <cp:lastModifiedBy>Daniel Sheehan</cp:lastModifiedBy>
  <cp:revision>77</cp:revision>
  <dcterms:created xsi:type="dcterms:W3CDTF">2010-09-20T14:20:55Z</dcterms:created>
  <dcterms:modified xsi:type="dcterms:W3CDTF">2010-09-22T16:41:40Z</dcterms:modified>
</cp:coreProperties>
</file>